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7" r:id="rId2"/>
    <p:sldId id="258" r:id="rId3"/>
    <p:sldId id="284" r:id="rId4"/>
    <p:sldId id="256" r:id="rId5"/>
    <p:sldId id="298" r:id="rId6"/>
    <p:sldId id="285" r:id="rId7"/>
    <p:sldId id="280" r:id="rId8"/>
    <p:sldId id="281" r:id="rId9"/>
    <p:sldId id="282" r:id="rId10"/>
    <p:sldId id="288" r:id="rId11"/>
    <p:sldId id="289" r:id="rId12"/>
    <p:sldId id="290" r:id="rId13"/>
    <p:sldId id="291" r:id="rId14"/>
    <p:sldId id="292" r:id="rId15"/>
    <p:sldId id="293" r:id="rId16"/>
    <p:sldId id="297" r:id="rId17"/>
    <p:sldId id="295" r:id="rId18"/>
    <p:sldId id="296" r:id="rId19"/>
    <p:sldId id="272" r:id="rId20"/>
    <p:sldId id="273" r:id="rId21"/>
    <p:sldId id="286" r:id="rId2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B1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2" autoAdjust="0"/>
    <p:restoredTop sz="94660"/>
  </p:normalViewPr>
  <p:slideViewPr>
    <p:cSldViewPr>
      <p:cViewPr>
        <p:scale>
          <a:sx n="50" d="100"/>
          <a:sy n="50" d="100"/>
        </p:scale>
        <p:origin x="-5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63349B-1766-4D62-832B-CAFE23217879}" type="datetimeFigureOut">
              <a:rPr lang="fr-FR"/>
              <a:pPr>
                <a:defRPr/>
              </a:pPr>
              <a:t>06/05/2012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FBF95A-9BEB-4437-BE0B-D02448624B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C60C27-8612-40AA-A0A1-422EC7E7F24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25B85C-4B50-49BB-AA64-CB4D7FC6F75A}" type="slidenum">
              <a:rPr lang="fr-FR" smtClean="0"/>
              <a:pPr/>
              <a:t>12</a:t>
            </a:fld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AC348-1C59-4669-93C0-866B1FEBC28A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25B85C-4B50-49BB-AA64-CB4D7FC6F75A}" type="slidenum">
              <a:rPr lang="fr-FR" smtClean="0"/>
              <a:pPr/>
              <a:t>14</a:t>
            </a:fld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25B85C-4B50-49BB-AA64-CB4D7FC6F75A}" type="slidenum">
              <a:rPr lang="fr-FR" smtClean="0"/>
              <a:pPr/>
              <a:t>15</a:t>
            </a:fld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C83E21-591C-438D-B2E2-66CC6EDDCFD8}" type="slidenum">
              <a:rPr lang="fr-FR" smtClean="0"/>
              <a:pPr/>
              <a:t>16</a:t>
            </a:fld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AC348-1C59-4669-93C0-866B1FEBC28A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0A7117-6D33-4EE3-9A8F-92709F5C3D05}" type="slidenum">
              <a:rPr lang="fr-FR" smtClean="0"/>
              <a:pPr/>
              <a:t>18</a:t>
            </a:fld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3A0484-8D9F-42FE-BF4E-D0035685640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FBF95A-9BEB-4437-BE0B-D02448624BCA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2AEB21-0D53-415F-82C4-50985A61C866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FBF95A-9BEB-4437-BE0B-D02448624BCA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824C2A-BE5C-41A4-917C-5AF85A6B285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824C2A-BE5C-41A4-917C-5AF85A6B285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A51B2-A47E-4C10-8C93-D1C4FA5EB429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3E6C60-0378-417C-AEC6-A26FFB05A27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071E46-E3AB-4388-A30A-13A0BE25AEDE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FBF95A-9BEB-4437-BE0B-D02448624BCA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25B85C-4B50-49BB-AA64-CB4D7FC6F75A}" type="slidenum">
              <a:rPr lang="fr-FR" smtClean="0"/>
              <a:pPr/>
              <a:t>11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02263-169F-4B17-81FA-57D43D6B926D}" type="datetimeFigureOut">
              <a:rPr lang="fr-FR" smtClean="0"/>
              <a:pPr>
                <a:defRPr/>
              </a:pPr>
              <a:t>06/05/2012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15CB9D7-0CF9-46CE-8FB7-73B711F9D03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0E2FC0-FF24-4B0A-9F12-6938F68E9A1C}" type="datetimeFigureOut">
              <a:rPr lang="fr-FR" smtClean="0"/>
              <a:pPr>
                <a:defRPr/>
              </a:pPr>
              <a:t>06/05/2012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0A6FE0-C95F-4763-B6BC-4E3768783E0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EEE479-5003-4EA5-92A7-182C5B0FB930}" type="datetimeFigureOut">
              <a:rPr lang="fr-FR" smtClean="0"/>
              <a:pPr>
                <a:defRPr/>
              </a:pPr>
              <a:t>06/05/2012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83FC0-3EA0-442F-9911-B21D8AF28AC8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03E8B-BED4-4ECA-A30C-1D61B3633B43}" type="datetimeFigureOut">
              <a:rPr lang="fr-FR" smtClean="0"/>
              <a:pPr>
                <a:defRPr/>
              </a:pPr>
              <a:t>06/05/2012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70B2C88-844E-4209-8449-9D5CFED1DC04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52979F-44DD-4E9B-A481-A5A07F20512C}" type="datetimeFigureOut">
              <a:rPr lang="fr-FR" smtClean="0"/>
              <a:pPr>
                <a:defRPr/>
              </a:pPr>
              <a:t>06/05/2012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BDDAC-BD4F-4B08-BAB2-36188493F27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9D0D1D-D4AE-4051-B464-FE9EFA1C999E}" type="datetimeFigureOut">
              <a:rPr lang="fr-FR" smtClean="0"/>
              <a:pPr>
                <a:defRPr/>
              </a:pPr>
              <a:t>06/05/2012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9206D-DC87-4E0F-9960-93FE82AFEA82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FE4BF5-B5F8-483A-94B6-C4DF889D9894}" type="datetimeFigureOut">
              <a:rPr lang="fr-FR" smtClean="0"/>
              <a:pPr>
                <a:defRPr/>
              </a:pPr>
              <a:t>06/05/2012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9B0D6EA9-0EC9-45C8-B6E2-C1CA0C056A1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656D5-4A9F-4694-A389-F4A42FFE0C72}" type="datetimeFigureOut">
              <a:rPr lang="fr-FR" smtClean="0"/>
              <a:pPr>
                <a:defRPr/>
              </a:pPr>
              <a:t>06/05/2012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46244-AF6B-41F6-8AE5-3E2A08FCCC42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B427C0-9248-4AE3-9BEA-5DE25798C131}" type="datetimeFigureOut">
              <a:rPr lang="fr-FR" smtClean="0"/>
              <a:pPr>
                <a:defRPr/>
              </a:pPr>
              <a:t>06/05/2012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C69D5-FE25-4587-A5AF-C8846638EA22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39C9BD-6A7E-4B9C-901A-0428AA12E830}" type="datetimeFigureOut">
              <a:rPr lang="fr-FR" smtClean="0"/>
              <a:pPr>
                <a:defRPr/>
              </a:pPr>
              <a:t>06/05/2012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B197A-0184-47F5-B9F9-A03BAC98C838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EBEF6-C0C6-4A2F-8E5F-61C1C8A33B7B}" type="datetimeFigureOut">
              <a:rPr lang="fr-FR" smtClean="0"/>
              <a:pPr>
                <a:defRPr/>
              </a:pPr>
              <a:t>06/05/2012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45517-A320-4EA6-BD87-AF4BB0EC24D1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A376375-41D4-4180-99BD-D16006D44325}" type="datetimeFigureOut">
              <a:rPr lang="fr-FR" smtClean="0"/>
              <a:pPr>
                <a:defRPr/>
              </a:pPr>
              <a:t>06/05/2012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272EB70-0043-4245-A2BF-44CE32A4C4C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http://isfconcit.jimdo.com/s/cc_images/cache_1845967809.jpg?t=1251916090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6.jpeg"/><Relationship Id="rId15" Type="http://schemas.openxmlformats.org/officeDocument/2006/relationships/image" Target="../media/image24.png"/><Relationship Id="rId10" Type="http://schemas.openxmlformats.org/officeDocument/2006/relationships/image" Target="../media/image12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Relationship Id="rId1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sfconcit.jimdo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ainte-famille.b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584176"/>
          </a:xfrm>
        </p:spPr>
        <p:txBody>
          <a:bodyPr rtlCol="0">
            <a:no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fr-FR" sz="36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Respect, citoyenneté et interculturalité à l’école :</a:t>
            </a:r>
            <a:br>
              <a:rPr lang="fr-FR" sz="36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fr-FR" sz="12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fr-FR" sz="12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fr-FR" sz="28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r>
              <a:rPr lang="fr-FR" sz="2800" b="1" cap="small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</a:t>
            </a:r>
            <a:r>
              <a:rPr lang="fr-FR" sz="28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partie :</a:t>
            </a:r>
            <a:r>
              <a:rPr lang="fr-FR" sz="28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 </a:t>
            </a:r>
            <a:r>
              <a:rPr lang="fr-FR" sz="24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L’école face aux défis de société</a:t>
            </a:r>
            <a:r>
              <a:rPr lang="fr-FR" sz="24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2051" name="Espace réservé du contenu 2"/>
          <p:cNvSpPr>
            <a:spLocks noGrp="1"/>
          </p:cNvSpPr>
          <p:nvPr>
            <p:ph idx="1"/>
          </p:nvPr>
        </p:nvSpPr>
        <p:spPr>
          <a:xfrm>
            <a:off x="1382960" y="2780928"/>
            <a:ext cx="7293496" cy="3528392"/>
          </a:xfrm>
        </p:spPr>
        <p:txBody>
          <a:bodyPr>
            <a:normAutofit/>
          </a:bodyPr>
          <a:lstStyle/>
          <a:p>
            <a:pPr marL="514350" lvl="1" indent="-514350"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600" dirty="0" smtClean="0">
                <a:latin typeface="Comic Sans MS" pitchFamily="66" charset="0"/>
              </a:rPr>
              <a:t>La Sainte-Famille et son contexte</a:t>
            </a:r>
          </a:p>
          <a:p>
            <a:pPr marL="514350" lvl="1" indent="-514350"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600" dirty="0" smtClean="0">
                <a:latin typeface="Comic Sans MS" pitchFamily="66" charset="0"/>
              </a:rPr>
              <a:t>Défis de société</a:t>
            </a:r>
          </a:p>
          <a:p>
            <a:pPr marL="514350" lvl="1" indent="-514350"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600" dirty="0" smtClean="0">
                <a:latin typeface="Comic Sans MS" pitchFamily="66" charset="0"/>
              </a:rPr>
              <a:t>La multiculturalité à l’école, 2 précisions liminaires</a:t>
            </a:r>
          </a:p>
          <a:p>
            <a:pPr marL="514350" lvl="1" indent="-514350"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600" dirty="0" smtClean="0">
                <a:latin typeface="Comic Sans MS" pitchFamily="66" charset="0"/>
              </a:rPr>
              <a:t>Stratégies développées</a:t>
            </a:r>
          </a:p>
          <a:p>
            <a:pPr marL="457200" indent="-457200">
              <a:buNone/>
              <a:defRPr/>
            </a:pPr>
            <a:endParaRPr lang="fr-FR" sz="2400" dirty="0" smtClean="0">
              <a:latin typeface="Comic Sans MS" pitchFamily="66" charset="0"/>
            </a:endParaRPr>
          </a:p>
          <a:p>
            <a:pPr marL="457200" indent="-457200">
              <a:buFont typeface="+mj-lt"/>
              <a:buAutoNum type="alphaUcPeriod"/>
              <a:defRPr/>
            </a:pPr>
            <a:endParaRPr lang="fr-FR" sz="2000" dirty="0" smtClean="0">
              <a:latin typeface="Comic Sans MS" pitchFamily="66" charset="0"/>
            </a:endParaRPr>
          </a:p>
          <a:p>
            <a:pPr eaLnBrk="1" hangingPunct="1">
              <a:defRPr/>
            </a:pPr>
            <a:endParaRPr lang="fr-FR" dirty="0" smtClean="0"/>
          </a:p>
          <a:p>
            <a:pPr eaLnBrk="1" hangingPunct="1">
              <a:defRPr/>
            </a:pPr>
            <a:endParaRPr lang="fr-FR" dirty="0" smtClean="0"/>
          </a:p>
          <a:p>
            <a:pPr eaLnBrk="1" hangingPunct="1">
              <a:defRPr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85800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r-FR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Respect, citoyenneté et interculturalité à l’école : </a:t>
            </a:r>
            <a:endParaRPr lang="fr-BE" b="1" cap="sm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3557587"/>
          </a:xfrm>
        </p:spPr>
        <p:txBody>
          <a:bodyPr/>
          <a:lstStyle/>
          <a:p>
            <a:pPr lvl="1" eaLnBrk="1" hangingPunct="1">
              <a:defRPr/>
            </a:pPr>
            <a:endParaRPr lang="fr-FR" sz="1600" dirty="0" smtClean="0">
              <a:latin typeface="Comic Sans MS" pitchFamily="66" charset="0"/>
            </a:endParaRPr>
          </a:p>
          <a:p>
            <a:pPr eaLnBrk="1" hangingPunct="1">
              <a:defRPr/>
            </a:pPr>
            <a:endParaRPr lang="fr-BE" sz="20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501008"/>
            <a:ext cx="4896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fr-FR" sz="4400" b="1" dirty="0" smtClean="0">
                <a:latin typeface="Comic Sans MS" pitchFamily="66" charset="0"/>
              </a:rPr>
              <a:t>Le Projet de l’Ecole Citoyenne</a:t>
            </a:r>
            <a:endParaRPr lang="fr-BE" sz="44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878264" y="2060848"/>
          <a:ext cx="2870200" cy="4064000"/>
        </p:xfrm>
        <a:graphic>
          <a:graphicData uri="http://schemas.openxmlformats.org/presentationml/2006/ole">
            <p:oleObj spid="_x0000_s1026" name="Acrobat Document" r:id="rId4" imgW="10693080" imgH="15149520" progId="AcroExch.Document.7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395536" y="2420888"/>
            <a:ext cx="2258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cap="small" dirty="0" smtClean="0">
                <a:latin typeface="Comic Sans MS" pitchFamily="66" charset="0"/>
              </a:rPr>
              <a:t>2</a:t>
            </a:r>
            <a:r>
              <a:rPr lang="fr-FR" sz="2800" b="1" cap="small" baseline="30000" dirty="0" smtClean="0">
                <a:latin typeface="Comic Sans MS" pitchFamily="66" charset="0"/>
              </a:rPr>
              <a:t>e</a:t>
            </a:r>
            <a:r>
              <a:rPr lang="fr-FR" sz="2800" b="1" cap="small" dirty="0" smtClean="0">
                <a:latin typeface="Comic Sans MS" pitchFamily="66" charset="0"/>
              </a:rPr>
              <a:t> partie :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6"/>
          <p:cNvSpPr>
            <a:spLocks noChangeArrowheads="1"/>
          </p:cNvSpPr>
          <p:nvPr/>
        </p:nvSpPr>
        <p:spPr bwMode="auto">
          <a:xfrm>
            <a:off x="467544" y="5589240"/>
            <a:ext cx="1979612" cy="10525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600" dirty="0" smtClean="0">
                <a:latin typeface="Berlin Sans FB" pitchFamily="34" charset="0"/>
              </a:rPr>
              <a:t>Pilotage et </a:t>
            </a:r>
          </a:p>
          <a:p>
            <a:pPr algn="ctr"/>
            <a:r>
              <a:rPr lang="fr-BE" dirty="0" smtClean="0">
                <a:latin typeface="Berlin Sans FB Demi" pitchFamily="34" charset="0"/>
              </a:rPr>
              <a:t>Coordination </a:t>
            </a:r>
            <a:endParaRPr lang="fr-BE" dirty="0">
              <a:latin typeface="Berlin Sans FB Demi" pitchFamily="34" charset="0"/>
            </a:endParaRPr>
          </a:p>
          <a:p>
            <a:pPr algn="ctr"/>
            <a:r>
              <a:rPr lang="fr-BE" sz="1600" dirty="0" smtClean="0">
                <a:latin typeface="Berlin Sans FB" pitchFamily="34" charset="0"/>
              </a:rPr>
              <a:t>De l’équipe</a:t>
            </a:r>
            <a:endParaRPr lang="fr-FR" sz="1600" dirty="0">
              <a:latin typeface="Berlin Sans FB" pitchFamily="34" charset="0"/>
            </a:endParaRP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2123728" y="1412775"/>
            <a:ext cx="4752528" cy="41764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>
            <a:off x="3059832" y="1556792"/>
            <a:ext cx="29523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</a:rPr>
              <a:t>Le Conseil de Citoyenneté</a:t>
            </a:r>
            <a:endParaRPr lang="fr-BE" sz="28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2411760" y="1556792"/>
            <a:ext cx="504825" cy="431800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Oval 8"/>
          <p:cNvSpPr>
            <a:spLocks noChangeArrowheads="1"/>
          </p:cNvSpPr>
          <p:nvPr/>
        </p:nvSpPr>
        <p:spPr bwMode="auto">
          <a:xfrm>
            <a:off x="0" y="2060848"/>
            <a:ext cx="1619672" cy="8640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dirty="0" smtClean="0">
                <a:latin typeface="Berlin Sans FB" pitchFamily="34" charset="0"/>
              </a:rPr>
              <a:t>Organisation des</a:t>
            </a:r>
            <a:endParaRPr lang="fr-BE" sz="1600" dirty="0" smtClean="0">
              <a:latin typeface="Berlin Sans FB" pitchFamily="34" charset="0"/>
            </a:endParaRPr>
          </a:p>
          <a:p>
            <a:pPr algn="ctr"/>
            <a:r>
              <a:rPr lang="fr-BE" dirty="0" smtClean="0">
                <a:latin typeface="Berlin Sans FB Demi" pitchFamily="34" charset="0"/>
              </a:rPr>
              <a:t>Elections</a:t>
            </a:r>
            <a:endParaRPr lang="fr-FR" dirty="0">
              <a:latin typeface="Berlin Sans FB Demi" pitchFamily="34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1619672" y="2636912"/>
            <a:ext cx="576262" cy="288925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4" name="Oval 6"/>
          <p:cNvSpPr>
            <a:spLocks noChangeArrowheads="1"/>
          </p:cNvSpPr>
          <p:nvPr/>
        </p:nvSpPr>
        <p:spPr bwMode="auto">
          <a:xfrm>
            <a:off x="251520" y="0"/>
            <a:ext cx="2448272" cy="18719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2000" dirty="0">
                <a:latin typeface="Berlin Sans FB Demi" pitchFamily="34" charset="0"/>
              </a:rPr>
              <a:t>Construction </a:t>
            </a:r>
          </a:p>
          <a:p>
            <a:pPr algn="ctr"/>
            <a:r>
              <a:rPr lang="fr-BE" sz="2000" dirty="0">
                <a:latin typeface="Berlin Sans FB Demi" pitchFamily="34" charset="0"/>
              </a:rPr>
              <a:t>de la Loi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Miniforums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Synthèse de la Loi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Affiche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Fête de la Loi</a:t>
            </a:r>
            <a:endParaRPr lang="fr-FR" sz="1600" dirty="0"/>
          </a:p>
        </p:txBody>
      </p:sp>
      <p:cxnSp>
        <p:nvCxnSpPr>
          <p:cNvPr id="34" name="Connecteur droit avec flèche 16"/>
          <p:cNvCxnSpPr/>
          <p:nvPr/>
        </p:nvCxnSpPr>
        <p:spPr>
          <a:xfrm flipV="1">
            <a:off x="1979712" y="4365104"/>
            <a:ext cx="360362" cy="142875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16"/>
          <p:cNvCxnSpPr>
            <a:stCxn id="5122" idx="7"/>
          </p:cNvCxnSpPr>
          <p:nvPr/>
        </p:nvCxnSpPr>
        <p:spPr>
          <a:xfrm rot="5400000" flipH="1" flipV="1">
            <a:off x="2134733" y="5035692"/>
            <a:ext cx="730201" cy="685171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16"/>
          <p:cNvCxnSpPr/>
          <p:nvPr/>
        </p:nvCxnSpPr>
        <p:spPr>
          <a:xfrm flipV="1">
            <a:off x="6804248" y="2924473"/>
            <a:ext cx="432048" cy="216495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16"/>
          <p:cNvCxnSpPr/>
          <p:nvPr/>
        </p:nvCxnSpPr>
        <p:spPr>
          <a:xfrm>
            <a:off x="6804248" y="4077072"/>
            <a:ext cx="432048" cy="144016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16"/>
          <p:cNvCxnSpPr/>
          <p:nvPr/>
        </p:nvCxnSpPr>
        <p:spPr>
          <a:xfrm rot="16200000" flipH="1">
            <a:off x="6192180" y="5049180"/>
            <a:ext cx="648072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19"/>
          <p:cNvCxnSpPr/>
          <p:nvPr/>
        </p:nvCxnSpPr>
        <p:spPr>
          <a:xfrm flipV="1">
            <a:off x="1691680" y="3356992"/>
            <a:ext cx="431800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16"/>
          <p:cNvCxnSpPr/>
          <p:nvPr/>
        </p:nvCxnSpPr>
        <p:spPr>
          <a:xfrm rot="5400000" flipH="1" flipV="1">
            <a:off x="6444208" y="1844824"/>
            <a:ext cx="432048" cy="432048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92896"/>
            <a:ext cx="3096344" cy="239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 descr="20081013_election_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2996952"/>
            <a:ext cx="140415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_2728797809" descr="http://isfconcit.jimdo.com/s/cc_images/cache_1845967809.jpg?t=1251916090"/>
          <p:cNvPicPr/>
          <p:nvPr/>
        </p:nvPicPr>
        <p:blipFill>
          <a:blip r:embed="rId5" r:link="rId6" cstate="print"/>
          <a:srcRect l="6087" t="18024" r="-870"/>
          <a:stretch>
            <a:fillRect/>
          </a:stretch>
        </p:blipFill>
        <p:spPr bwMode="auto">
          <a:xfrm>
            <a:off x="3203848" y="2492896"/>
            <a:ext cx="266429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P105016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4149080"/>
            <a:ext cx="16478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Backup Oct 2010\Ecole Citoyenne 2011-2012\Lancement de l'année\Mini-forums\synthèse loi\DSCF0588.JPG"/>
          <p:cNvPicPr>
            <a:picLocks noChangeAspect="1" noChangeArrowheads="1"/>
          </p:cNvPicPr>
          <p:nvPr/>
        </p:nvPicPr>
        <p:blipFill>
          <a:blip r:embed="rId8" cstate="print"/>
          <a:srcRect t="21000"/>
          <a:stretch>
            <a:fillRect/>
          </a:stretch>
        </p:blipFill>
        <p:spPr bwMode="auto">
          <a:xfrm>
            <a:off x="2699792" y="2564904"/>
            <a:ext cx="3635896" cy="2154276"/>
          </a:xfrm>
          <a:prstGeom prst="rect">
            <a:avLst/>
          </a:prstGeom>
          <a:noFill/>
        </p:spPr>
      </p:pic>
      <p:pic>
        <p:nvPicPr>
          <p:cNvPr id="22" name="Picture 2" descr="F:\Backup Oct 2010\Ecole Citoyenne 2011-2012\Lancement de l'année\Mini-forums\synthèse loi\DSCF0599.JPG"/>
          <p:cNvPicPr>
            <a:picLocks noChangeAspect="1" noChangeArrowheads="1"/>
          </p:cNvPicPr>
          <p:nvPr/>
        </p:nvPicPr>
        <p:blipFill>
          <a:blip r:embed="rId9" cstate="print"/>
          <a:srcRect t="23254"/>
          <a:stretch>
            <a:fillRect/>
          </a:stretch>
        </p:blipFill>
        <p:spPr bwMode="auto">
          <a:xfrm>
            <a:off x="2718705" y="2708920"/>
            <a:ext cx="3627973" cy="2088232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44624"/>
            <a:ext cx="4743475" cy="67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7784" y="2492896"/>
            <a:ext cx="405143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31840" y="2492896"/>
            <a:ext cx="379710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55776" y="2636912"/>
            <a:ext cx="404649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55776" y="2492896"/>
            <a:ext cx="419636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8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47864" y="2852936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5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5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5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5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13" grpId="0"/>
      <p:bldP spid="13" grpId="1"/>
      <p:bldP spid="51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2267744" y="188640"/>
            <a:ext cx="6408712" cy="63813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5125" name="ZoneTexte 9"/>
          <p:cNvSpPr txBox="1">
            <a:spLocks noChangeArrowheads="1"/>
          </p:cNvSpPr>
          <p:nvPr/>
        </p:nvSpPr>
        <p:spPr bwMode="auto">
          <a:xfrm>
            <a:off x="2843808" y="1340768"/>
            <a:ext cx="1872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dirty="0">
                <a:latin typeface="Berlin Sans FB Demi" pitchFamily="34" charset="0"/>
              </a:rPr>
              <a:t>Qui</a:t>
            </a:r>
            <a:r>
              <a:rPr lang="fr-BE" dirty="0" smtClean="0">
                <a:latin typeface="Berlin Sans FB Demi" pitchFamily="34" charset="0"/>
              </a:rPr>
              <a:t>?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995936" y="332656"/>
            <a:ext cx="29523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</a:rPr>
              <a:t>Le Conseil de Citoyenneté</a:t>
            </a:r>
            <a:endParaRPr lang="fr-BE" sz="28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rot="16200000" flipH="1">
            <a:off x="2411760" y="1556792"/>
            <a:ext cx="288032" cy="288032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Oval 8"/>
          <p:cNvSpPr>
            <a:spLocks noChangeArrowheads="1"/>
          </p:cNvSpPr>
          <p:nvPr/>
        </p:nvSpPr>
        <p:spPr bwMode="auto">
          <a:xfrm>
            <a:off x="0" y="2060848"/>
            <a:ext cx="1619672" cy="8640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dirty="0" smtClean="0">
                <a:latin typeface="Berlin Sans FB" pitchFamily="34" charset="0"/>
              </a:rPr>
              <a:t>Organisation des</a:t>
            </a:r>
            <a:endParaRPr lang="fr-BE" sz="1600" dirty="0" smtClean="0">
              <a:latin typeface="Berlin Sans FB" pitchFamily="34" charset="0"/>
            </a:endParaRPr>
          </a:p>
          <a:p>
            <a:pPr algn="ctr"/>
            <a:r>
              <a:rPr lang="fr-BE" dirty="0" smtClean="0">
                <a:latin typeface="Berlin Sans FB Demi" pitchFamily="34" charset="0"/>
              </a:rPr>
              <a:t>Elections</a:t>
            </a:r>
            <a:endParaRPr lang="fr-FR" dirty="0">
              <a:latin typeface="Berlin Sans FB Demi" pitchFamily="34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1619672" y="2636912"/>
            <a:ext cx="720080" cy="288032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4" name="Oval 6"/>
          <p:cNvSpPr>
            <a:spLocks noChangeArrowheads="1"/>
          </p:cNvSpPr>
          <p:nvPr/>
        </p:nvSpPr>
        <p:spPr bwMode="auto">
          <a:xfrm>
            <a:off x="251520" y="0"/>
            <a:ext cx="2448272" cy="18719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2000" dirty="0">
                <a:latin typeface="Berlin Sans FB Demi" pitchFamily="34" charset="0"/>
              </a:rPr>
              <a:t>Construction </a:t>
            </a:r>
          </a:p>
          <a:p>
            <a:pPr algn="ctr"/>
            <a:r>
              <a:rPr lang="fr-BE" sz="2000" dirty="0">
                <a:latin typeface="Berlin Sans FB Demi" pitchFamily="34" charset="0"/>
              </a:rPr>
              <a:t>de la Loi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Miniforums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Synthèse de la Loi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Affiche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Fête de la Loi</a:t>
            </a:r>
            <a:endParaRPr lang="fr-FR" sz="1600" dirty="0"/>
          </a:p>
        </p:txBody>
      </p:sp>
      <p:cxnSp>
        <p:nvCxnSpPr>
          <p:cNvPr id="38" name="Connecteur droit avec flèche 16"/>
          <p:cNvCxnSpPr/>
          <p:nvPr/>
        </p:nvCxnSpPr>
        <p:spPr>
          <a:xfrm flipV="1">
            <a:off x="2411760" y="5949280"/>
            <a:ext cx="1152128" cy="298154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5" name="Oval 8"/>
          <p:cNvSpPr>
            <a:spLocks noChangeArrowheads="1"/>
          </p:cNvSpPr>
          <p:nvPr/>
        </p:nvSpPr>
        <p:spPr bwMode="auto">
          <a:xfrm>
            <a:off x="0" y="4149080"/>
            <a:ext cx="1763688" cy="9361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600" dirty="0" smtClean="0">
                <a:latin typeface="Berlin Sans FB" pitchFamily="34" charset="0"/>
              </a:rPr>
              <a:t>Système </a:t>
            </a:r>
          </a:p>
          <a:p>
            <a:pPr algn="ctr"/>
            <a:r>
              <a:rPr lang="fr-BE" sz="1600" dirty="0" smtClean="0">
                <a:latin typeface="Berlin Sans FB" pitchFamily="34" charset="0"/>
              </a:rPr>
              <a:t>des « montées » de</a:t>
            </a:r>
          </a:p>
          <a:p>
            <a:pPr algn="ctr"/>
            <a:r>
              <a:rPr lang="fr-BE" dirty="0" smtClean="0">
                <a:latin typeface="Berlin Sans FB Demi" pitchFamily="34" charset="0"/>
              </a:rPr>
              <a:t>Ceintures</a:t>
            </a:r>
            <a:endParaRPr lang="fr-FR" dirty="0">
              <a:latin typeface="Berlin Sans FB Demi" pitchFamily="34" charset="0"/>
            </a:endParaRPr>
          </a:p>
        </p:txBody>
      </p:sp>
      <p:cxnSp>
        <p:nvCxnSpPr>
          <p:cNvPr id="52" name="Connecteur droit avec flèche 19"/>
          <p:cNvCxnSpPr>
            <a:stCxn id="5145" idx="6"/>
          </p:cNvCxnSpPr>
          <p:nvPr/>
        </p:nvCxnSpPr>
        <p:spPr>
          <a:xfrm>
            <a:off x="1763688" y="4617132"/>
            <a:ext cx="792088" cy="180020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467544" y="5589240"/>
            <a:ext cx="1979612" cy="10525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600" dirty="0" smtClean="0">
                <a:latin typeface="Berlin Sans FB" pitchFamily="34" charset="0"/>
              </a:rPr>
              <a:t>Pilotage et </a:t>
            </a:r>
          </a:p>
          <a:p>
            <a:pPr algn="ctr"/>
            <a:r>
              <a:rPr lang="fr-BE" dirty="0" smtClean="0">
                <a:latin typeface="Berlin Sans FB Demi" pitchFamily="34" charset="0"/>
              </a:rPr>
              <a:t>Coordination </a:t>
            </a:r>
            <a:endParaRPr lang="fr-BE" dirty="0">
              <a:latin typeface="Berlin Sans FB Demi" pitchFamily="34" charset="0"/>
            </a:endParaRPr>
          </a:p>
          <a:p>
            <a:pPr algn="ctr"/>
            <a:r>
              <a:rPr lang="fr-BE" sz="1600" dirty="0" smtClean="0">
                <a:latin typeface="Berlin Sans FB" pitchFamily="34" charset="0"/>
              </a:rPr>
              <a:t>De l’équipe</a:t>
            </a:r>
            <a:endParaRPr lang="fr-FR" sz="1600" dirty="0">
              <a:latin typeface="Berlin Sans FB" pitchFamily="34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699792" y="1916832"/>
            <a:ext cx="2268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latin typeface="Berlin Sans FB" pitchFamily="34" charset="0"/>
              </a:rPr>
              <a:t>Les représentants des élèves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652120" y="1556792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latin typeface="Berlin Sans FB" pitchFamily="34" charset="0"/>
              </a:rPr>
              <a:t>Les représentants des adultes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5220072" y="4653136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>
                <a:latin typeface="Berlin Sans FB" pitchFamily="34" charset="0"/>
              </a:rPr>
              <a:t>Et L’animateur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6084168" y="4149080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latin typeface="Berlin Sans FB" pitchFamily="34" charset="0"/>
              </a:rPr>
              <a:t>la direction</a:t>
            </a:r>
          </a:p>
        </p:txBody>
      </p:sp>
      <p:pic>
        <p:nvPicPr>
          <p:cNvPr id="32" name="Picture 23" descr="IMG_05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276872"/>
            <a:ext cx="752448" cy="79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4" descr="IMG_11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797152"/>
            <a:ext cx="587460" cy="80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5" descr="IMG_11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276872"/>
            <a:ext cx="576139" cy="79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7" descr="17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3645024"/>
            <a:ext cx="792163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3635896" y="4581128"/>
            <a:ext cx="20882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>
                <a:latin typeface="Berlin Sans FB" pitchFamily="34" charset="0"/>
              </a:rPr>
              <a:t>Les élèves « </a:t>
            </a:r>
            <a:r>
              <a:rPr lang="fr-FR" dirty="0" smtClean="0">
                <a:latin typeface="Berlin Sans FB" pitchFamily="34" charset="0"/>
              </a:rPr>
              <a:t>ceintures</a:t>
            </a:r>
          </a:p>
          <a:p>
            <a:r>
              <a:rPr lang="fr-FR" dirty="0" smtClean="0">
                <a:latin typeface="Berlin Sans FB" pitchFamily="34" charset="0"/>
              </a:rPr>
              <a:t>	 </a:t>
            </a:r>
            <a:r>
              <a:rPr lang="fr-FR" dirty="0">
                <a:latin typeface="Berlin Sans FB" pitchFamily="34" charset="0"/>
              </a:rPr>
              <a:t>noires »</a:t>
            </a:r>
          </a:p>
        </p:txBody>
      </p:sp>
      <p:pic>
        <p:nvPicPr>
          <p:cNvPr id="45" name="Image 44" descr="De Kinder Thierry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140968"/>
            <a:ext cx="59376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Image 48" descr="melody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4581128"/>
            <a:ext cx="6492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Image 49" descr="albiona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5229200"/>
            <a:ext cx="6492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6" descr="20100917_prix_13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5589240"/>
            <a:ext cx="7445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" descr="D:\Temp\Temporary Internet Files\Content.Word\1-10-2009_parc aventure wavre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304" y="2276872"/>
            <a:ext cx="680913" cy="81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1ere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67944" y="3573016"/>
            <a:ext cx="705678" cy="88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sana ou soraya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5856" y="3573016"/>
            <a:ext cx="611510" cy="83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bj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16782" y="3573017"/>
            <a:ext cx="60879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Ade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67944" y="2636912"/>
            <a:ext cx="754731" cy="9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yousra5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75856" y="2636912"/>
            <a:ext cx="618222" cy="90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yassine6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83768" y="2601304"/>
            <a:ext cx="722759" cy="90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8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5" grpId="0" animBg="1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20081003_ISF-fete_1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1368152" cy="1824483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92480" cy="936104"/>
          </a:xfrm>
        </p:spPr>
        <p:txBody>
          <a:bodyPr/>
          <a:lstStyle/>
          <a:p>
            <a:pPr algn="ctr"/>
            <a:r>
              <a:rPr lang="fr-F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</a:rPr>
              <a:t>Le système des montées de ceinture 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7173" name="Picture 5" descr="20081003_ISF-fete_15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164288" y="1484784"/>
            <a:ext cx="1224136" cy="1631929"/>
          </a:xfrm>
          <a:noFill/>
          <a:ln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63688" y="1196752"/>
            <a:ext cx="3744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 smtClean="0">
                <a:latin typeface="Berlin Sans FB" pitchFamily="34" charset="0"/>
              </a:rPr>
              <a:t>Le jour de la fête de la Loi, </a:t>
            </a:r>
            <a:endParaRPr lang="fr-FR" sz="2400" dirty="0">
              <a:latin typeface="Berlin Sans FB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979712" y="1988840"/>
            <a:ext cx="51845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latin typeface="Berlin Sans FB" pitchFamily="34" charset="0"/>
              </a:rPr>
              <a:t>Chaque élève reçoit un mousqueton (symbole de citoyenneté) des mains de la direction</a:t>
            </a:r>
            <a:endParaRPr lang="fr-FR" sz="2000" dirty="0">
              <a:latin typeface="Berlin Sans FB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195736" y="3717032"/>
            <a:ext cx="2736304" cy="10156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Berlin Sans FB" pitchFamily="34" charset="0"/>
              </a:rPr>
              <a:t>Font une évaluation transversale de tous les élèves de l’école sur : </a:t>
            </a:r>
            <a:endParaRPr lang="fr-FR" sz="2000" dirty="0">
              <a:latin typeface="Berlin Sans FB" pitchFamily="34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403648" y="2852936"/>
            <a:ext cx="241176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 smtClean="0">
                <a:latin typeface="Berlin Sans FB" pitchFamily="34" charset="0"/>
              </a:rPr>
              <a:t>Ensuite, à chaque conseil de classe :</a:t>
            </a:r>
            <a:endParaRPr lang="fr-FR" sz="2400" dirty="0">
              <a:latin typeface="Berlin Sans FB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292080" y="3356992"/>
            <a:ext cx="3708920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Berlin Sans FB" pitchFamily="34" charset="0"/>
              </a:rPr>
              <a:t>1. Le fait qu’ils ont respecté la Loi</a:t>
            </a:r>
            <a:endParaRPr lang="fr-FR" sz="2000" dirty="0">
              <a:latin typeface="Berlin Sans FB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92080" y="3861048"/>
            <a:ext cx="3672408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Berlin Sans FB" pitchFamily="34" charset="0"/>
              </a:rPr>
              <a:t>2. Le fait qu’ils ont fait leur 		« job » d’élève</a:t>
            </a:r>
            <a:endParaRPr lang="fr-FR" sz="2000" dirty="0">
              <a:latin typeface="Berlin Sans FB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79512" y="4869160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Berlin Sans FB" pitchFamily="34" charset="0"/>
              </a:rPr>
              <a:t>Suivant des exigences croissantes, les élèves peuvent alors monter de ceinture : ils reçoivent un anneau de à accrocher à leur mousqueton ainsi qu’un diplôme. </a:t>
            </a:r>
            <a:endParaRPr lang="fr-FR" sz="2000" dirty="0">
              <a:latin typeface="Berlin Sans FB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23528" y="5949280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Berlin Sans FB" pitchFamily="34" charset="0"/>
              </a:rPr>
              <a:t>…</a:t>
            </a:r>
            <a:r>
              <a:rPr lang="fr-FR" sz="2000" dirty="0" smtClean="0">
                <a:solidFill>
                  <a:srgbClr val="FFC000"/>
                </a:solidFill>
                <a:latin typeface="Berlin Sans FB" pitchFamily="34" charset="0"/>
              </a:rPr>
              <a:t>Jaune</a:t>
            </a:r>
            <a:r>
              <a:rPr lang="fr-FR" sz="2000" dirty="0" smtClean="0">
                <a:latin typeface="Berlin Sans FB" pitchFamily="34" charset="0"/>
              </a:rPr>
              <a:t>, </a:t>
            </a:r>
            <a:r>
              <a:rPr lang="fr-FR" sz="2000" dirty="0" smtClean="0">
                <a:solidFill>
                  <a:srgbClr val="FF9900"/>
                </a:solidFill>
                <a:latin typeface="Berlin Sans FB" pitchFamily="34" charset="0"/>
              </a:rPr>
              <a:t>orange</a:t>
            </a:r>
            <a:r>
              <a:rPr lang="fr-FR" sz="2000" dirty="0" smtClean="0">
                <a:latin typeface="Berlin Sans FB" pitchFamily="34" charset="0"/>
              </a:rPr>
              <a:t>, </a:t>
            </a:r>
            <a:r>
              <a:rPr lang="fr-FR" sz="2000" dirty="0" smtClean="0">
                <a:solidFill>
                  <a:srgbClr val="00B050"/>
                </a:solidFill>
                <a:latin typeface="Berlin Sans FB" pitchFamily="34" charset="0"/>
              </a:rPr>
              <a:t>verte</a:t>
            </a:r>
            <a:r>
              <a:rPr lang="fr-FR" sz="2000" dirty="0" smtClean="0">
                <a:latin typeface="Berlin Sans FB" pitchFamily="34" charset="0"/>
              </a:rPr>
              <a:t>, </a:t>
            </a:r>
            <a:r>
              <a:rPr lang="fr-FR" sz="2000" dirty="0" smtClean="0">
                <a:solidFill>
                  <a:srgbClr val="0070C0"/>
                </a:solidFill>
                <a:latin typeface="Berlin Sans FB" pitchFamily="34" charset="0"/>
              </a:rPr>
              <a:t>bleue</a:t>
            </a:r>
            <a:r>
              <a:rPr lang="fr-FR" sz="2000" dirty="0" smtClean="0">
                <a:latin typeface="Berlin Sans FB" pitchFamily="34" charset="0"/>
              </a:rPr>
              <a:t>, </a:t>
            </a:r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marron</a:t>
            </a:r>
            <a:r>
              <a:rPr lang="fr-FR" sz="2000" dirty="0" smtClean="0">
                <a:latin typeface="Berlin Sans FB" pitchFamily="34" charset="0"/>
              </a:rPr>
              <a:t> et, lorsqu’ils arrivent à la 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noire</a:t>
            </a:r>
            <a:r>
              <a:rPr lang="fr-FR" sz="2000" dirty="0" smtClean="0">
                <a:latin typeface="Berlin Sans FB" pitchFamily="34" charset="0"/>
              </a:rPr>
              <a:t>, ils peuvent siéger au Conseil de Citoyenneté!</a:t>
            </a:r>
            <a:endParaRPr lang="fr-FR" sz="2000" dirty="0">
              <a:latin typeface="Berlin Sans FB" pitchFamily="34" charset="0"/>
            </a:endParaRPr>
          </a:p>
        </p:txBody>
      </p:sp>
      <p:pic>
        <p:nvPicPr>
          <p:cNvPr id="30721" name="Picture 1" descr="20100917_prix_004[2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725144"/>
            <a:ext cx="24003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Connecteur droit avec flèche 19"/>
          <p:cNvCxnSpPr>
            <a:endCxn id="10" idx="1"/>
          </p:cNvCxnSpPr>
          <p:nvPr/>
        </p:nvCxnSpPr>
        <p:spPr>
          <a:xfrm>
            <a:off x="1835696" y="4221088"/>
            <a:ext cx="360040" cy="37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5400000" flipH="1" flipV="1">
            <a:off x="4716016" y="3717032"/>
            <a:ext cx="576064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endCxn id="15" idx="1"/>
          </p:cNvCxnSpPr>
          <p:nvPr/>
        </p:nvCxnSpPr>
        <p:spPr>
          <a:xfrm flipV="1">
            <a:off x="4644008" y="4214991"/>
            <a:ext cx="648072" cy="842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3645024"/>
            <a:ext cx="1728192" cy="10156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Berlin Sans FB" pitchFamily="34" charset="0"/>
              </a:rPr>
              <a:t>Les profs, </a:t>
            </a:r>
          </a:p>
          <a:p>
            <a:r>
              <a:rPr lang="fr-FR" sz="2000" dirty="0" smtClean="0">
                <a:latin typeface="Berlin Sans FB" pitchFamily="34" charset="0"/>
              </a:rPr>
              <a:t>les éducateurs, </a:t>
            </a:r>
          </a:p>
          <a:p>
            <a:r>
              <a:rPr lang="fr-FR" sz="2000" dirty="0" smtClean="0">
                <a:latin typeface="Berlin Sans FB" pitchFamily="34" charset="0"/>
              </a:rPr>
              <a:t>le préfet, </a:t>
            </a:r>
            <a:endParaRPr lang="fr-FR" sz="20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7175" grpId="0" animBg="1"/>
      <p:bldP spid="14" grpId="0" animBg="1"/>
      <p:bldP spid="15" grpId="0" animBg="1"/>
      <p:bldP spid="16" grpId="0"/>
      <p:bldP spid="17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6"/>
          <p:cNvSpPr>
            <a:spLocks noChangeArrowheads="1"/>
          </p:cNvSpPr>
          <p:nvPr/>
        </p:nvSpPr>
        <p:spPr bwMode="auto">
          <a:xfrm>
            <a:off x="467544" y="5589240"/>
            <a:ext cx="1979612" cy="10525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600" dirty="0" smtClean="0">
                <a:latin typeface="Berlin Sans FB" pitchFamily="34" charset="0"/>
              </a:rPr>
              <a:t>Pilotage et </a:t>
            </a:r>
          </a:p>
          <a:p>
            <a:pPr algn="ctr"/>
            <a:r>
              <a:rPr lang="fr-BE" dirty="0" smtClean="0">
                <a:latin typeface="Berlin Sans FB Demi" pitchFamily="34" charset="0"/>
              </a:rPr>
              <a:t>Coordination </a:t>
            </a:r>
            <a:endParaRPr lang="fr-BE" dirty="0">
              <a:latin typeface="Berlin Sans FB Demi" pitchFamily="34" charset="0"/>
            </a:endParaRPr>
          </a:p>
          <a:p>
            <a:pPr algn="ctr"/>
            <a:r>
              <a:rPr lang="fr-BE" sz="1600" dirty="0" smtClean="0">
                <a:latin typeface="Berlin Sans FB" pitchFamily="34" charset="0"/>
              </a:rPr>
              <a:t>De l’équipe</a:t>
            </a:r>
            <a:endParaRPr lang="fr-FR" sz="1600" dirty="0">
              <a:latin typeface="Berlin Sans FB" pitchFamily="34" charset="0"/>
            </a:endParaRP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2123728" y="1412775"/>
            <a:ext cx="4752528" cy="41764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5126" name="ZoneTexte 10"/>
          <p:cNvSpPr txBox="1">
            <a:spLocks noChangeArrowheads="1"/>
          </p:cNvSpPr>
          <p:nvPr/>
        </p:nvSpPr>
        <p:spPr bwMode="auto">
          <a:xfrm>
            <a:off x="2771800" y="2852936"/>
            <a:ext cx="424847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BE" sz="1600" dirty="0" smtClean="0">
                <a:latin typeface="Berlin Sans FB Demi" pitchFamily="34" charset="0"/>
              </a:rPr>
              <a:t>Gérer </a:t>
            </a:r>
            <a:r>
              <a:rPr lang="fr-BE" sz="1600" dirty="0">
                <a:latin typeface="Berlin Sans FB Demi" pitchFamily="34" charset="0"/>
              </a:rPr>
              <a:t>certains cas de </a:t>
            </a:r>
            <a:r>
              <a:rPr lang="fr-BE" sz="1600" dirty="0" smtClean="0">
                <a:latin typeface="Berlin Sans FB Demi" pitchFamily="34" charset="0"/>
              </a:rPr>
              <a:t>respect</a:t>
            </a:r>
          </a:p>
          <a:p>
            <a:pPr lvl="1">
              <a:spcBef>
                <a:spcPts val="0"/>
              </a:spcBef>
            </a:pPr>
            <a:r>
              <a:rPr lang="fr-FR" sz="1600" dirty="0" smtClean="0">
                <a:latin typeface="Berlin Sans FB" pitchFamily="34" charset="0"/>
              </a:rPr>
              <a:t>Accueillir les personnes concernées</a:t>
            </a:r>
          </a:p>
          <a:p>
            <a:pPr lvl="1">
              <a:spcBef>
                <a:spcPts val="0"/>
              </a:spcBef>
            </a:pPr>
            <a:r>
              <a:rPr lang="fr-FR" sz="1600" dirty="0" smtClean="0">
                <a:latin typeface="Berlin Sans FB" pitchFamily="34" charset="0"/>
              </a:rPr>
              <a:t>Chercher des solutions ensemble</a:t>
            </a:r>
          </a:p>
          <a:p>
            <a:pPr lvl="1">
              <a:spcBef>
                <a:spcPts val="0"/>
              </a:spcBef>
            </a:pPr>
            <a:r>
              <a:rPr lang="fr-FR" sz="1600" dirty="0" smtClean="0">
                <a:latin typeface="Berlin Sans FB" pitchFamily="34" charset="0"/>
              </a:rPr>
              <a:t>Décider des réparations</a:t>
            </a:r>
          </a:p>
          <a:p>
            <a:pPr>
              <a:spcAft>
                <a:spcPts val="0"/>
              </a:spcAft>
            </a:pPr>
            <a:endParaRPr lang="fr-BE" sz="800" dirty="0" smtClean="0">
              <a:latin typeface="Berlin Sans FB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BE" sz="1600" dirty="0" smtClean="0">
                <a:latin typeface="Berlin Sans FB Demi" pitchFamily="34" charset="0"/>
              </a:rPr>
              <a:t>Encourager </a:t>
            </a:r>
            <a:r>
              <a:rPr lang="fr-BE" sz="1600" dirty="0">
                <a:latin typeface="Berlin Sans FB Demi" pitchFamily="34" charset="0"/>
              </a:rPr>
              <a:t>les projets citoyens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BE" sz="1600" dirty="0">
                <a:latin typeface="Berlin Sans FB Demi" pitchFamily="34" charset="0"/>
              </a:rPr>
              <a:t>Traiter </a:t>
            </a:r>
            <a:r>
              <a:rPr lang="fr-BE" sz="1600" dirty="0" smtClean="0">
                <a:latin typeface="Berlin Sans FB Demi" pitchFamily="34" charset="0"/>
              </a:rPr>
              <a:t>certaines </a:t>
            </a:r>
            <a:r>
              <a:rPr lang="fr-BE" sz="1600" dirty="0">
                <a:latin typeface="Berlin Sans FB Demi" pitchFamily="34" charset="0"/>
              </a:rPr>
              <a:t>problématiques </a:t>
            </a:r>
            <a:r>
              <a:rPr lang="fr-BE" sz="1600" dirty="0" smtClean="0">
                <a:latin typeface="Berlin Sans FB Demi" pitchFamily="34" charset="0"/>
              </a:rPr>
              <a:t>d’école</a:t>
            </a:r>
            <a:endParaRPr lang="fr-BE" sz="1600" dirty="0">
              <a:latin typeface="Berlin Sans FB Demi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BE" sz="1600" dirty="0">
                <a:latin typeface="Berlin Sans FB Demi" pitchFamily="34" charset="0"/>
              </a:rPr>
              <a:t>Accueillir les nouveaux élèves </a:t>
            </a:r>
            <a:endParaRPr lang="fr-BE" sz="1600" dirty="0" smtClean="0">
              <a:latin typeface="Berlin Sans FB Demi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059832" y="1556792"/>
            <a:ext cx="29523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</a:rPr>
              <a:t>Le Conseil de Citoyenneté</a:t>
            </a:r>
            <a:endParaRPr lang="fr-BE" sz="28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2411760" y="1556792"/>
            <a:ext cx="504825" cy="431800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Oval 8"/>
          <p:cNvSpPr>
            <a:spLocks noChangeArrowheads="1"/>
          </p:cNvSpPr>
          <p:nvPr/>
        </p:nvSpPr>
        <p:spPr bwMode="auto">
          <a:xfrm>
            <a:off x="0" y="2060848"/>
            <a:ext cx="1619672" cy="8640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dirty="0" smtClean="0">
                <a:latin typeface="Berlin Sans FB" pitchFamily="34" charset="0"/>
              </a:rPr>
              <a:t>Organisation des</a:t>
            </a:r>
            <a:endParaRPr lang="fr-BE" sz="1600" dirty="0" smtClean="0">
              <a:latin typeface="Berlin Sans FB" pitchFamily="34" charset="0"/>
            </a:endParaRPr>
          </a:p>
          <a:p>
            <a:pPr algn="ctr"/>
            <a:r>
              <a:rPr lang="fr-BE" dirty="0" smtClean="0">
                <a:latin typeface="Berlin Sans FB Demi" pitchFamily="34" charset="0"/>
              </a:rPr>
              <a:t>Elections</a:t>
            </a:r>
            <a:endParaRPr lang="fr-FR" dirty="0">
              <a:latin typeface="Berlin Sans FB Demi" pitchFamily="34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1619672" y="2636912"/>
            <a:ext cx="576262" cy="288925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4" name="Oval 6"/>
          <p:cNvSpPr>
            <a:spLocks noChangeArrowheads="1"/>
          </p:cNvSpPr>
          <p:nvPr/>
        </p:nvSpPr>
        <p:spPr bwMode="auto">
          <a:xfrm>
            <a:off x="251520" y="0"/>
            <a:ext cx="2448272" cy="18719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2000" dirty="0">
                <a:latin typeface="Berlin Sans FB Demi" pitchFamily="34" charset="0"/>
              </a:rPr>
              <a:t>Construction </a:t>
            </a:r>
          </a:p>
          <a:p>
            <a:pPr algn="ctr"/>
            <a:r>
              <a:rPr lang="fr-BE" sz="2000" dirty="0">
                <a:latin typeface="Berlin Sans FB Demi" pitchFamily="34" charset="0"/>
              </a:rPr>
              <a:t>de la Loi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Miniforums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Synthèse de la Loi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Affiche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Fête de la Loi</a:t>
            </a:r>
            <a:endParaRPr lang="fr-FR" sz="1600" dirty="0"/>
          </a:p>
        </p:txBody>
      </p:sp>
      <p:cxnSp>
        <p:nvCxnSpPr>
          <p:cNvPr id="34" name="Connecteur droit avec flèche 16"/>
          <p:cNvCxnSpPr/>
          <p:nvPr/>
        </p:nvCxnSpPr>
        <p:spPr>
          <a:xfrm flipV="1">
            <a:off x="1979712" y="4365104"/>
            <a:ext cx="360362" cy="142875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16"/>
          <p:cNvCxnSpPr>
            <a:stCxn id="5122" idx="7"/>
          </p:cNvCxnSpPr>
          <p:nvPr/>
        </p:nvCxnSpPr>
        <p:spPr>
          <a:xfrm rot="5400000" flipH="1" flipV="1">
            <a:off x="2134733" y="5035692"/>
            <a:ext cx="730201" cy="685171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16"/>
          <p:cNvCxnSpPr/>
          <p:nvPr/>
        </p:nvCxnSpPr>
        <p:spPr>
          <a:xfrm flipV="1">
            <a:off x="6804248" y="2924473"/>
            <a:ext cx="432048" cy="216495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16"/>
          <p:cNvCxnSpPr/>
          <p:nvPr/>
        </p:nvCxnSpPr>
        <p:spPr>
          <a:xfrm>
            <a:off x="6804248" y="4077072"/>
            <a:ext cx="432048" cy="144016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16"/>
          <p:cNvCxnSpPr/>
          <p:nvPr/>
        </p:nvCxnSpPr>
        <p:spPr>
          <a:xfrm rot="16200000" flipH="1">
            <a:off x="6192180" y="5049180"/>
            <a:ext cx="648072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5" name="Oval 8"/>
          <p:cNvSpPr>
            <a:spLocks noChangeArrowheads="1"/>
          </p:cNvSpPr>
          <p:nvPr/>
        </p:nvSpPr>
        <p:spPr bwMode="auto">
          <a:xfrm>
            <a:off x="0" y="2996952"/>
            <a:ext cx="1763688" cy="9361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600" dirty="0" smtClean="0">
                <a:latin typeface="Berlin Sans FB" pitchFamily="34" charset="0"/>
              </a:rPr>
              <a:t>Système </a:t>
            </a:r>
          </a:p>
          <a:p>
            <a:pPr algn="ctr"/>
            <a:r>
              <a:rPr lang="fr-BE" sz="1600" dirty="0" smtClean="0">
                <a:latin typeface="Berlin Sans FB" pitchFamily="34" charset="0"/>
              </a:rPr>
              <a:t>des « montées » de</a:t>
            </a:r>
          </a:p>
          <a:p>
            <a:pPr algn="ctr"/>
            <a:r>
              <a:rPr lang="fr-BE" dirty="0" smtClean="0">
                <a:latin typeface="Berlin Sans FB Demi" pitchFamily="34" charset="0"/>
              </a:rPr>
              <a:t>Ceintures</a:t>
            </a:r>
            <a:endParaRPr lang="fr-FR" dirty="0">
              <a:latin typeface="Berlin Sans FB Demi" pitchFamily="34" charset="0"/>
            </a:endParaRPr>
          </a:p>
        </p:txBody>
      </p:sp>
      <p:cxnSp>
        <p:nvCxnSpPr>
          <p:cNvPr id="52" name="Connecteur droit avec flèche 19"/>
          <p:cNvCxnSpPr/>
          <p:nvPr/>
        </p:nvCxnSpPr>
        <p:spPr>
          <a:xfrm flipV="1">
            <a:off x="1691680" y="3356992"/>
            <a:ext cx="431800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16"/>
          <p:cNvCxnSpPr/>
          <p:nvPr/>
        </p:nvCxnSpPr>
        <p:spPr>
          <a:xfrm rot="5400000" flipH="1" flipV="1">
            <a:off x="6444208" y="1844824"/>
            <a:ext cx="432048" cy="432048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411760" y="24928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u="sng" dirty="0" smtClean="0">
                <a:latin typeface="Berlin Sans FB" pitchFamily="34" charset="0"/>
              </a:rPr>
              <a:t>Missions :</a:t>
            </a:r>
            <a:endParaRPr lang="fr-FR" b="1" u="sng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6"/>
          <p:cNvSpPr>
            <a:spLocks noChangeArrowheads="1"/>
          </p:cNvSpPr>
          <p:nvPr/>
        </p:nvSpPr>
        <p:spPr bwMode="auto">
          <a:xfrm>
            <a:off x="467544" y="5589240"/>
            <a:ext cx="1979612" cy="10525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600" dirty="0" smtClean="0">
                <a:latin typeface="Berlin Sans FB" pitchFamily="34" charset="0"/>
              </a:rPr>
              <a:t>Pilotage et </a:t>
            </a:r>
          </a:p>
          <a:p>
            <a:pPr algn="ctr"/>
            <a:r>
              <a:rPr lang="fr-BE" dirty="0" smtClean="0">
                <a:latin typeface="Berlin Sans FB Demi" pitchFamily="34" charset="0"/>
              </a:rPr>
              <a:t>Coordination </a:t>
            </a:r>
            <a:endParaRPr lang="fr-BE" dirty="0">
              <a:latin typeface="Berlin Sans FB Demi" pitchFamily="34" charset="0"/>
            </a:endParaRPr>
          </a:p>
          <a:p>
            <a:pPr algn="ctr"/>
            <a:r>
              <a:rPr lang="fr-BE" sz="1600" dirty="0" smtClean="0">
                <a:latin typeface="Berlin Sans FB" pitchFamily="34" charset="0"/>
              </a:rPr>
              <a:t>De l’équipe</a:t>
            </a:r>
            <a:endParaRPr lang="fr-FR" sz="1600" dirty="0">
              <a:latin typeface="Berlin Sans FB" pitchFamily="34" charset="0"/>
            </a:endParaRPr>
          </a:p>
        </p:txBody>
      </p:sp>
      <p:sp>
        <p:nvSpPr>
          <p:cNvPr id="5123" name="Oval 8"/>
          <p:cNvSpPr>
            <a:spLocks noChangeArrowheads="1"/>
          </p:cNvSpPr>
          <p:nvPr/>
        </p:nvSpPr>
        <p:spPr bwMode="auto">
          <a:xfrm>
            <a:off x="179512" y="4077072"/>
            <a:ext cx="1728192" cy="13684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dirty="0">
                <a:latin typeface="Berlin Sans FB Demi" pitchFamily="34" charset="0"/>
              </a:rPr>
              <a:t>Médiations</a:t>
            </a:r>
          </a:p>
          <a:p>
            <a:pPr algn="ctr"/>
            <a:r>
              <a:rPr lang="fr-BE" sz="1600" dirty="0">
                <a:latin typeface="Berlin Sans FB" pitchFamily="34" charset="0"/>
              </a:rPr>
              <a:t>et</a:t>
            </a:r>
          </a:p>
          <a:p>
            <a:pPr algn="ctr"/>
            <a:r>
              <a:rPr lang="fr-BE" dirty="0">
                <a:latin typeface="Berlin Sans FB Demi" pitchFamily="34" charset="0"/>
              </a:rPr>
              <a:t>Réparations</a:t>
            </a:r>
            <a:endParaRPr lang="fr-FR" sz="1400" dirty="0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2123728" y="1412775"/>
            <a:ext cx="4752528" cy="41764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5127" name="ZoneTexte 11"/>
          <p:cNvSpPr txBox="1">
            <a:spLocks noChangeArrowheads="1"/>
          </p:cNvSpPr>
          <p:nvPr/>
        </p:nvSpPr>
        <p:spPr bwMode="auto">
          <a:xfrm>
            <a:off x="3203848" y="3140968"/>
            <a:ext cx="252028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2800" dirty="0">
                <a:latin typeface="Berlin Sans FB Demi" pitchFamily="34" charset="0"/>
              </a:rPr>
              <a:t>Comment?</a:t>
            </a:r>
            <a:endParaRPr lang="fr-FR" sz="2800" dirty="0">
              <a:latin typeface="Berlin Sans FB Demi" pitchFamily="34" charset="0"/>
            </a:endParaRPr>
          </a:p>
          <a:p>
            <a:pPr algn="ctr"/>
            <a:r>
              <a:rPr lang="fr-FR" dirty="0" smtClean="0">
                <a:latin typeface="Berlin Sans FB" pitchFamily="34" charset="0"/>
              </a:rPr>
              <a:t>1h30 de réunion / semaine</a:t>
            </a:r>
          </a:p>
          <a:p>
            <a:pPr algn="ctr"/>
            <a:r>
              <a:rPr lang="fr-FR" dirty="0" smtClean="0">
                <a:latin typeface="Berlin Sans FB" pitchFamily="34" charset="0"/>
              </a:rPr>
              <a:t>(</a:t>
            </a:r>
            <a:r>
              <a:rPr lang="fr-FR" dirty="0">
                <a:latin typeface="Berlin Sans FB" pitchFamily="34" charset="0"/>
              </a:rPr>
              <a:t>ma de </a:t>
            </a:r>
            <a:r>
              <a:rPr lang="fr-FR" dirty="0" smtClean="0">
                <a:latin typeface="Berlin Sans FB" pitchFamily="34" charset="0"/>
              </a:rPr>
              <a:t>15H50 </a:t>
            </a:r>
            <a:r>
              <a:rPr lang="fr-FR" dirty="0">
                <a:latin typeface="Berlin Sans FB" pitchFamily="34" charset="0"/>
              </a:rPr>
              <a:t>à 17H15</a:t>
            </a:r>
            <a:r>
              <a:rPr lang="fr-FR" dirty="0" smtClean="0">
                <a:latin typeface="Berlin Sans FB" pitchFamily="34" charset="0"/>
              </a:rPr>
              <a:t>)</a:t>
            </a:r>
            <a:endParaRPr lang="fr-FR" dirty="0">
              <a:latin typeface="Berlin Sans FB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059832" y="1556792"/>
            <a:ext cx="29523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</a:rPr>
              <a:t>Le Conseil de Citoyenneté</a:t>
            </a:r>
            <a:endParaRPr lang="fr-BE" sz="28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2411760" y="1556792"/>
            <a:ext cx="504825" cy="431800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Oval 8"/>
          <p:cNvSpPr>
            <a:spLocks noChangeArrowheads="1"/>
          </p:cNvSpPr>
          <p:nvPr/>
        </p:nvSpPr>
        <p:spPr bwMode="auto">
          <a:xfrm>
            <a:off x="0" y="2060848"/>
            <a:ext cx="1619672" cy="8640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dirty="0" smtClean="0">
                <a:latin typeface="Berlin Sans FB" pitchFamily="34" charset="0"/>
              </a:rPr>
              <a:t>Organisation des</a:t>
            </a:r>
            <a:endParaRPr lang="fr-BE" sz="1600" dirty="0" smtClean="0">
              <a:latin typeface="Berlin Sans FB" pitchFamily="34" charset="0"/>
            </a:endParaRPr>
          </a:p>
          <a:p>
            <a:pPr algn="ctr"/>
            <a:r>
              <a:rPr lang="fr-BE" dirty="0" smtClean="0">
                <a:latin typeface="Berlin Sans FB Demi" pitchFamily="34" charset="0"/>
              </a:rPr>
              <a:t>Elections</a:t>
            </a:r>
            <a:endParaRPr lang="fr-FR" dirty="0">
              <a:latin typeface="Berlin Sans FB Demi" pitchFamily="34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1619672" y="2636912"/>
            <a:ext cx="576262" cy="288925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3" name="Oval 6"/>
          <p:cNvSpPr>
            <a:spLocks noChangeArrowheads="1"/>
          </p:cNvSpPr>
          <p:nvPr/>
        </p:nvSpPr>
        <p:spPr bwMode="auto">
          <a:xfrm>
            <a:off x="6660232" y="188640"/>
            <a:ext cx="2232248" cy="201622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r-FR" sz="2000" dirty="0" smtClean="0">
                <a:latin typeface="Berlin Sans FB Demi" pitchFamily="34" charset="0"/>
              </a:rPr>
              <a:t>Communication</a:t>
            </a:r>
          </a:p>
          <a:p>
            <a:pPr algn="ctr">
              <a:defRPr/>
            </a:pPr>
            <a:r>
              <a:rPr lang="fr-FR" sz="1600" dirty="0" smtClean="0">
                <a:latin typeface="Berlin Sans FB" pitchFamily="34" charset="0"/>
              </a:rPr>
              <a:t>Valves</a:t>
            </a:r>
          </a:p>
          <a:p>
            <a:pPr algn="ctr">
              <a:defRPr/>
            </a:pPr>
            <a:r>
              <a:rPr lang="fr-FR" sz="1600" dirty="0" smtClean="0">
                <a:latin typeface="Berlin Sans FB" pitchFamily="34" charset="0"/>
              </a:rPr>
              <a:t>Passages en classe</a:t>
            </a:r>
          </a:p>
          <a:p>
            <a:pPr algn="ctr">
              <a:defRPr/>
            </a:pPr>
            <a:r>
              <a:rPr lang="fr-FR" sz="1600" dirty="0" smtClean="0">
                <a:latin typeface="Berlin Sans FB" pitchFamily="34" charset="0"/>
              </a:rPr>
              <a:t>Site</a:t>
            </a:r>
          </a:p>
          <a:p>
            <a:pPr algn="ctr">
              <a:defRPr/>
            </a:pPr>
            <a:r>
              <a:rPr lang="fr-FR" sz="1600" dirty="0" smtClean="0">
                <a:latin typeface="Berlin Sans FB" pitchFamily="34" charset="0"/>
              </a:rPr>
              <a:t>Revue </a:t>
            </a:r>
            <a:endParaRPr lang="fr-FR" sz="1600" dirty="0">
              <a:latin typeface="Berlin Sans FB" pitchFamily="34" charset="0"/>
            </a:endParaRPr>
          </a:p>
        </p:txBody>
      </p:sp>
      <p:sp>
        <p:nvSpPr>
          <p:cNvPr id="5134" name="Oval 6"/>
          <p:cNvSpPr>
            <a:spLocks noChangeArrowheads="1"/>
          </p:cNvSpPr>
          <p:nvPr/>
        </p:nvSpPr>
        <p:spPr bwMode="auto">
          <a:xfrm>
            <a:off x="251520" y="0"/>
            <a:ext cx="2448272" cy="18719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2000" dirty="0">
                <a:latin typeface="Berlin Sans FB Demi" pitchFamily="34" charset="0"/>
              </a:rPr>
              <a:t>Construction </a:t>
            </a:r>
          </a:p>
          <a:p>
            <a:pPr algn="ctr"/>
            <a:r>
              <a:rPr lang="fr-BE" sz="2000" dirty="0">
                <a:latin typeface="Berlin Sans FB Demi" pitchFamily="34" charset="0"/>
              </a:rPr>
              <a:t>de la Loi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Miniforums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Synthèse de la Loi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Affiche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Fête de la Loi</a:t>
            </a:r>
            <a:endParaRPr lang="fr-FR" sz="1600" dirty="0"/>
          </a:p>
        </p:txBody>
      </p:sp>
      <p:sp>
        <p:nvSpPr>
          <p:cNvPr id="5137" name="Oval 6"/>
          <p:cNvSpPr>
            <a:spLocks noChangeArrowheads="1"/>
          </p:cNvSpPr>
          <p:nvPr/>
        </p:nvSpPr>
        <p:spPr bwMode="auto">
          <a:xfrm>
            <a:off x="6660232" y="5273675"/>
            <a:ext cx="2160240" cy="139568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dirty="0" smtClean="0">
                <a:latin typeface="Berlin Sans FB Demi" pitchFamily="34" charset="0"/>
              </a:rPr>
              <a:t>Projets et</a:t>
            </a:r>
          </a:p>
          <a:p>
            <a:pPr algn="ctr"/>
            <a:r>
              <a:rPr lang="fr-BE" dirty="0" smtClean="0">
                <a:latin typeface="Berlin Sans FB Demi" pitchFamily="34" charset="0"/>
              </a:rPr>
              <a:t>Evénements</a:t>
            </a:r>
            <a:endParaRPr lang="fr-BE" dirty="0">
              <a:latin typeface="Berlin Sans FB Demi" pitchFamily="34" charset="0"/>
            </a:endParaRPr>
          </a:p>
          <a:p>
            <a:pPr algn="ctr"/>
            <a:r>
              <a:rPr lang="fr-FR" sz="1400" dirty="0" smtClean="0">
                <a:latin typeface="Berlin Sans FB" pitchFamily="34" charset="0"/>
              </a:rPr>
              <a:t>Système de retard,</a:t>
            </a:r>
          </a:p>
          <a:p>
            <a:pPr algn="ctr"/>
            <a:r>
              <a:rPr lang="fr-FR" sz="1400" dirty="0" smtClean="0">
                <a:latin typeface="Berlin Sans FB" pitchFamily="34" charset="0"/>
              </a:rPr>
              <a:t>Casiers, Fêtes, activités…</a:t>
            </a:r>
            <a:endParaRPr lang="fr-FR" dirty="0"/>
          </a:p>
        </p:txBody>
      </p:sp>
      <p:sp>
        <p:nvSpPr>
          <p:cNvPr id="5139" name="Oval 6"/>
          <p:cNvSpPr>
            <a:spLocks noChangeArrowheads="1"/>
          </p:cNvSpPr>
          <p:nvPr/>
        </p:nvSpPr>
        <p:spPr bwMode="auto">
          <a:xfrm>
            <a:off x="7236296" y="3573016"/>
            <a:ext cx="1907704" cy="15843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dirty="0" smtClean="0">
                <a:latin typeface="Berlin Sans FB Demi" pitchFamily="34" charset="0"/>
              </a:rPr>
              <a:t>Réunions </a:t>
            </a:r>
          </a:p>
          <a:p>
            <a:pPr algn="ctr"/>
            <a:r>
              <a:rPr lang="fr-BE" dirty="0" smtClean="0">
                <a:latin typeface="Berlin Sans FB Demi" pitchFamily="34" charset="0"/>
              </a:rPr>
              <a:t>de travail</a:t>
            </a:r>
          </a:p>
          <a:p>
            <a:pPr algn="ctr"/>
            <a:r>
              <a:rPr lang="fr-FR" sz="1600" dirty="0" smtClean="0">
                <a:latin typeface="Berlin Sans FB" pitchFamily="34" charset="0"/>
              </a:rPr>
              <a:t>« Ouvertes » </a:t>
            </a:r>
          </a:p>
          <a:p>
            <a:pPr algn="ctr"/>
            <a:r>
              <a:rPr lang="fr-FR" sz="1600" dirty="0" smtClean="0">
                <a:latin typeface="Berlin Sans FB" pitchFamily="34" charset="0"/>
              </a:rPr>
              <a:t>Projets ou </a:t>
            </a:r>
          </a:p>
          <a:p>
            <a:pPr algn="ctr"/>
            <a:r>
              <a:rPr lang="fr-FR" sz="1600" dirty="0" smtClean="0">
                <a:latin typeface="Berlin Sans FB" pitchFamily="34" charset="0"/>
              </a:rPr>
              <a:t>problèmes</a:t>
            </a:r>
          </a:p>
        </p:txBody>
      </p:sp>
      <p:cxnSp>
        <p:nvCxnSpPr>
          <p:cNvPr id="34" name="Connecteur droit avec flèche 16"/>
          <p:cNvCxnSpPr/>
          <p:nvPr/>
        </p:nvCxnSpPr>
        <p:spPr>
          <a:xfrm flipV="1">
            <a:off x="1979712" y="4365104"/>
            <a:ext cx="360362" cy="142875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16"/>
          <p:cNvCxnSpPr>
            <a:stCxn id="5122" idx="7"/>
          </p:cNvCxnSpPr>
          <p:nvPr/>
        </p:nvCxnSpPr>
        <p:spPr>
          <a:xfrm rot="5400000" flipH="1" flipV="1">
            <a:off x="2134733" y="5035692"/>
            <a:ext cx="730201" cy="685171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16"/>
          <p:cNvCxnSpPr>
            <a:endCxn id="27" idx="2"/>
          </p:cNvCxnSpPr>
          <p:nvPr/>
        </p:nvCxnSpPr>
        <p:spPr>
          <a:xfrm flipV="1">
            <a:off x="6804248" y="2924473"/>
            <a:ext cx="432048" cy="216495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16"/>
          <p:cNvCxnSpPr/>
          <p:nvPr/>
        </p:nvCxnSpPr>
        <p:spPr>
          <a:xfrm>
            <a:off x="6804248" y="4077072"/>
            <a:ext cx="432048" cy="144016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16"/>
          <p:cNvCxnSpPr/>
          <p:nvPr/>
        </p:nvCxnSpPr>
        <p:spPr>
          <a:xfrm rot="16200000" flipH="1">
            <a:off x="6192180" y="5049180"/>
            <a:ext cx="648072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5" name="Oval 8"/>
          <p:cNvSpPr>
            <a:spLocks noChangeArrowheads="1"/>
          </p:cNvSpPr>
          <p:nvPr/>
        </p:nvSpPr>
        <p:spPr bwMode="auto">
          <a:xfrm>
            <a:off x="0" y="2996952"/>
            <a:ext cx="1763688" cy="9361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600" dirty="0" smtClean="0">
                <a:latin typeface="Berlin Sans FB" pitchFamily="34" charset="0"/>
              </a:rPr>
              <a:t>Système </a:t>
            </a:r>
          </a:p>
          <a:p>
            <a:pPr algn="ctr"/>
            <a:r>
              <a:rPr lang="fr-BE" sz="1600" dirty="0" smtClean="0">
                <a:latin typeface="Berlin Sans FB" pitchFamily="34" charset="0"/>
              </a:rPr>
              <a:t>des « montées » de</a:t>
            </a:r>
          </a:p>
          <a:p>
            <a:pPr algn="ctr"/>
            <a:r>
              <a:rPr lang="fr-BE" dirty="0" smtClean="0">
                <a:latin typeface="Berlin Sans FB Demi" pitchFamily="34" charset="0"/>
              </a:rPr>
              <a:t>Ceintures</a:t>
            </a:r>
            <a:endParaRPr lang="fr-FR" dirty="0">
              <a:latin typeface="Berlin Sans FB Demi" pitchFamily="34" charset="0"/>
            </a:endParaRPr>
          </a:p>
        </p:txBody>
      </p:sp>
      <p:cxnSp>
        <p:nvCxnSpPr>
          <p:cNvPr id="52" name="Connecteur droit avec flèche 19"/>
          <p:cNvCxnSpPr/>
          <p:nvPr/>
        </p:nvCxnSpPr>
        <p:spPr>
          <a:xfrm flipV="1">
            <a:off x="1691680" y="3356992"/>
            <a:ext cx="431800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7236296" y="2420888"/>
            <a:ext cx="1907704" cy="10071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2000" dirty="0" smtClean="0">
                <a:latin typeface="Berlin Sans FB Demi" pitchFamily="34" charset="0"/>
              </a:rPr>
              <a:t>Réparations</a:t>
            </a:r>
          </a:p>
          <a:p>
            <a:pPr algn="ctr"/>
            <a:r>
              <a:rPr lang="fr-FR" sz="1600" dirty="0" smtClean="0">
                <a:latin typeface="Berlin Sans FB" pitchFamily="34" charset="0"/>
              </a:rPr>
              <a:t>D’intérêt général</a:t>
            </a:r>
          </a:p>
          <a:p>
            <a:pPr algn="ctr"/>
            <a:r>
              <a:rPr lang="fr-FR" sz="1600" dirty="0" smtClean="0">
                <a:latin typeface="Berlin Sans FB" pitchFamily="34" charset="0"/>
              </a:rPr>
              <a:t>Spécifiques</a:t>
            </a:r>
            <a:endParaRPr lang="fr-BE" sz="1600" dirty="0">
              <a:latin typeface="Berlin Sans FB" pitchFamily="34" charset="0"/>
            </a:endParaRPr>
          </a:p>
        </p:txBody>
      </p:sp>
      <p:cxnSp>
        <p:nvCxnSpPr>
          <p:cNvPr id="28" name="Connecteur droit avec flèche 16"/>
          <p:cNvCxnSpPr/>
          <p:nvPr/>
        </p:nvCxnSpPr>
        <p:spPr>
          <a:xfrm rot="5400000" flipH="1" flipV="1">
            <a:off x="6444208" y="1844824"/>
            <a:ext cx="432048" cy="432048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7" grpId="0"/>
      <p:bldP spid="5133" grpId="0" animBg="1"/>
      <p:bldP spid="5137" grpId="0" animBg="1"/>
      <p:bldP spid="5139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1043608" y="188640"/>
            <a:ext cx="6696075" cy="31686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6154" name="TextBox 5"/>
          <p:cNvSpPr txBox="1">
            <a:spLocks noChangeArrowheads="1"/>
          </p:cNvSpPr>
          <p:nvPr/>
        </p:nvSpPr>
        <p:spPr bwMode="auto">
          <a:xfrm>
            <a:off x="1187624" y="836712"/>
            <a:ext cx="29527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000" b="1" dirty="0">
                <a:latin typeface="Berlin Sans FB" pitchFamily="34" charset="0"/>
              </a:rPr>
              <a:t>Qui</a:t>
            </a:r>
            <a:r>
              <a:rPr lang="fr-BE" b="1" dirty="0">
                <a:latin typeface="Berlin Sans FB" pitchFamily="34" charset="0"/>
              </a:rPr>
              <a:t>?</a:t>
            </a:r>
          </a:p>
          <a:p>
            <a:pPr algn="ctr"/>
            <a:r>
              <a:rPr lang="fr-FR" sz="1600" dirty="0" smtClean="0">
                <a:latin typeface="Berlin Sans FB" pitchFamily="34" charset="0"/>
              </a:rPr>
              <a:t>Préfet</a:t>
            </a:r>
            <a:endParaRPr lang="fr-FR" sz="1600" dirty="0">
              <a:latin typeface="Berlin Sans FB" pitchFamily="34" charset="0"/>
            </a:endParaRPr>
          </a:p>
          <a:p>
            <a:pPr algn="ctr"/>
            <a:r>
              <a:rPr lang="fr-FR" sz="1600" dirty="0">
                <a:latin typeface="Berlin Sans FB" pitchFamily="34" charset="0"/>
              </a:rPr>
              <a:t>Des profs de </a:t>
            </a:r>
            <a:r>
              <a:rPr lang="fr-FR" sz="1600" dirty="0" smtClean="0">
                <a:latin typeface="Berlin Sans FB" pitchFamily="34" charset="0"/>
              </a:rPr>
              <a:t>l’équipe</a:t>
            </a:r>
            <a:endParaRPr lang="fr-FR" sz="1600" dirty="0">
              <a:latin typeface="Berlin Sans FB" pitchFamily="34" charset="0"/>
            </a:endParaRPr>
          </a:p>
          <a:p>
            <a:pPr algn="ctr"/>
            <a:r>
              <a:rPr lang="fr-FR" sz="1600" dirty="0">
                <a:latin typeface="Berlin Sans FB" pitchFamily="34" charset="0"/>
              </a:rPr>
              <a:t>Les éducateurs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N’importe quel prof qui le désire</a:t>
            </a:r>
            <a:endParaRPr lang="fr-BE" sz="1600" dirty="0"/>
          </a:p>
        </p:txBody>
      </p:sp>
      <p:sp>
        <p:nvSpPr>
          <p:cNvPr id="6155" name="TextBox 6"/>
          <p:cNvSpPr txBox="1">
            <a:spLocks noChangeArrowheads="1"/>
          </p:cNvSpPr>
          <p:nvPr/>
        </p:nvSpPr>
        <p:spPr bwMode="auto">
          <a:xfrm>
            <a:off x="4716016" y="836712"/>
            <a:ext cx="25923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000" b="1" dirty="0">
                <a:latin typeface="Berlin Sans FB" pitchFamily="34" charset="0"/>
              </a:rPr>
              <a:t>Quoi?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Rencontre avec le/les élèves (et le/les profs) pour trouver 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une réparation en lien avec l’incivilité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(50 depuis septembre)</a:t>
            </a:r>
            <a:endParaRPr lang="fr-BE" sz="1600" dirty="0"/>
          </a:p>
        </p:txBody>
      </p:sp>
      <p:sp>
        <p:nvSpPr>
          <p:cNvPr id="6156" name="TextBox 7"/>
          <p:cNvSpPr txBox="1">
            <a:spLocks noChangeArrowheads="1"/>
          </p:cNvSpPr>
          <p:nvPr/>
        </p:nvSpPr>
        <p:spPr bwMode="auto">
          <a:xfrm>
            <a:off x="2915816" y="2420888"/>
            <a:ext cx="30956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000" b="1" dirty="0">
                <a:latin typeface="Berlin Sans FB" pitchFamily="34" charset="0"/>
              </a:rPr>
              <a:t>Comment?</a:t>
            </a:r>
            <a:r>
              <a:rPr lang="fr-BE" sz="2000" dirty="0">
                <a:latin typeface="Berlin Sans FB" pitchFamily="34" charset="0"/>
              </a:rPr>
              <a:t> 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Selon l’horaire des médiation 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ou selon les possibilités</a:t>
            </a:r>
            <a:endParaRPr lang="fr-BE" sz="160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3131840" y="332656"/>
            <a:ext cx="259238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</a:rPr>
              <a:t>Médiations</a:t>
            </a:r>
            <a:endParaRPr lang="fr-BE" sz="3200" dirty="0"/>
          </a:p>
        </p:txBody>
      </p:sp>
      <p:sp>
        <p:nvSpPr>
          <p:cNvPr id="6151" name="Oval 2"/>
          <p:cNvSpPr>
            <a:spLocks noChangeArrowheads="1"/>
          </p:cNvSpPr>
          <p:nvPr/>
        </p:nvSpPr>
        <p:spPr bwMode="auto">
          <a:xfrm>
            <a:off x="1043608" y="3861048"/>
            <a:ext cx="6696075" cy="28527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6148" name="TextBox 12"/>
          <p:cNvSpPr txBox="1">
            <a:spLocks noChangeArrowheads="1"/>
          </p:cNvSpPr>
          <p:nvPr/>
        </p:nvSpPr>
        <p:spPr bwMode="auto">
          <a:xfrm>
            <a:off x="1259508" y="4437310"/>
            <a:ext cx="33115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000" b="1" dirty="0">
                <a:latin typeface="Berlin Sans FB" pitchFamily="34" charset="0"/>
              </a:rPr>
              <a:t>Qui</a:t>
            </a:r>
            <a:r>
              <a:rPr lang="fr-BE" b="1" dirty="0">
                <a:latin typeface="Berlin Sans FB" pitchFamily="34" charset="0"/>
              </a:rPr>
              <a:t>?</a:t>
            </a:r>
          </a:p>
          <a:p>
            <a:pPr algn="ctr"/>
            <a:r>
              <a:rPr lang="fr-FR" sz="1600" dirty="0" smtClean="0">
                <a:latin typeface="Berlin Sans FB" pitchFamily="34" charset="0"/>
              </a:rPr>
              <a:t>Préfet</a:t>
            </a:r>
            <a:endParaRPr lang="fr-FR" sz="1600" dirty="0">
              <a:latin typeface="Berlin Sans FB" pitchFamily="34" charset="0"/>
            </a:endParaRPr>
          </a:p>
          <a:p>
            <a:pPr algn="ctr"/>
            <a:r>
              <a:rPr lang="fr-FR" sz="1600" dirty="0">
                <a:latin typeface="Berlin Sans FB" pitchFamily="34" charset="0"/>
              </a:rPr>
              <a:t>Profs de </a:t>
            </a:r>
            <a:r>
              <a:rPr lang="fr-FR" sz="1600" dirty="0" smtClean="0">
                <a:latin typeface="Berlin Sans FB" pitchFamily="34" charset="0"/>
              </a:rPr>
              <a:t>l’équipe</a:t>
            </a:r>
            <a:endParaRPr lang="fr-FR" sz="1600" dirty="0">
              <a:latin typeface="Berlin Sans FB" pitchFamily="34" charset="0"/>
            </a:endParaRPr>
          </a:p>
          <a:p>
            <a:pPr algn="ctr"/>
            <a:r>
              <a:rPr lang="fr-FR" sz="1600" dirty="0">
                <a:latin typeface="Berlin Sans FB" pitchFamily="34" charset="0"/>
              </a:rPr>
              <a:t>Les éducateurs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N’importe quel prof qui le désire</a:t>
            </a:r>
            <a:endParaRPr lang="fr-BE" sz="1600" dirty="0"/>
          </a:p>
        </p:txBody>
      </p:sp>
      <p:sp>
        <p:nvSpPr>
          <p:cNvPr id="6149" name="TextBox 13"/>
          <p:cNvSpPr txBox="1">
            <a:spLocks noChangeArrowheads="1"/>
          </p:cNvSpPr>
          <p:nvPr/>
        </p:nvSpPr>
        <p:spPr bwMode="auto">
          <a:xfrm>
            <a:off x="4859635" y="4292897"/>
            <a:ext cx="259238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000" b="1" dirty="0">
                <a:latin typeface="Berlin Sans FB" pitchFamily="34" charset="0"/>
              </a:rPr>
              <a:t>Quoi?</a:t>
            </a:r>
          </a:p>
          <a:p>
            <a:pPr algn="ctr"/>
            <a:r>
              <a:rPr lang="fr-FR" sz="1600" dirty="0" smtClean="0">
                <a:latin typeface="Berlin Sans FB" pitchFamily="34" charset="0"/>
              </a:rPr>
              <a:t>« Conversion »</a:t>
            </a:r>
            <a:endParaRPr lang="fr-BE" sz="1600" dirty="0" smtClean="0"/>
          </a:p>
          <a:p>
            <a:pPr algn="ctr"/>
            <a:r>
              <a:rPr lang="fr-FR" sz="1600" dirty="0" smtClean="0">
                <a:latin typeface="Berlin Sans FB" pitchFamily="34" charset="0"/>
              </a:rPr>
              <a:t>Excuses </a:t>
            </a:r>
            <a:r>
              <a:rPr lang="fr-FR" sz="1600" dirty="0">
                <a:latin typeface="Berlin Sans FB" pitchFamily="34" charset="0"/>
              </a:rPr>
              <a:t>+ réparation d’intérêt </a:t>
            </a:r>
            <a:r>
              <a:rPr lang="fr-FR" sz="1600" dirty="0" smtClean="0">
                <a:latin typeface="Berlin Sans FB" pitchFamily="34" charset="0"/>
              </a:rPr>
              <a:t>général</a:t>
            </a:r>
          </a:p>
        </p:txBody>
      </p:sp>
      <p:sp>
        <p:nvSpPr>
          <p:cNvPr id="6150" name="TextBox 14"/>
          <p:cNvSpPr txBox="1">
            <a:spLocks noChangeArrowheads="1"/>
          </p:cNvSpPr>
          <p:nvPr/>
        </p:nvSpPr>
        <p:spPr bwMode="auto">
          <a:xfrm>
            <a:off x="4067547" y="5445025"/>
            <a:ext cx="309721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000" b="1" dirty="0">
                <a:latin typeface="Berlin Sans FB" pitchFamily="34" charset="0"/>
              </a:rPr>
              <a:t>Comment?</a:t>
            </a:r>
            <a:r>
              <a:rPr lang="fr-BE" sz="2000" dirty="0">
                <a:latin typeface="Berlin Sans FB" pitchFamily="34" charset="0"/>
              </a:rPr>
              <a:t> 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Le mercredi après-midi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ou selon les possibilités</a:t>
            </a:r>
            <a:endParaRPr lang="fr-FR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987427" y="3932857"/>
            <a:ext cx="25923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</a:rPr>
              <a:t>Réparations</a:t>
            </a:r>
            <a:endParaRPr lang="fr-BE" sz="3200" cap="small" dirty="0">
              <a:latin typeface="Berlin Sans FB Demi" pitchFamily="34" charset="0"/>
            </a:endParaRPr>
          </a:p>
        </p:txBody>
      </p:sp>
      <p:cxnSp>
        <p:nvCxnSpPr>
          <p:cNvPr id="18" name="Straight Arrow Connector 17"/>
          <p:cNvCxnSpPr>
            <a:endCxn id="16" idx="0"/>
          </p:cNvCxnSpPr>
          <p:nvPr/>
        </p:nvCxnSpPr>
        <p:spPr>
          <a:xfrm rot="5400000">
            <a:off x="3995863" y="3644751"/>
            <a:ext cx="575865" cy="347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5" grpId="0"/>
      <p:bldP spid="61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/>
          </a:bodyPr>
          <a:lstStyle/>
          <a:p>
            <a:r>
              <a:rPr lang="fr-F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</a:rPr>
              <a:t>Quelques précisions utiles</a:t>
            </a:r>
            <a:endParaRPr lang="fr-B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077072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fr-FR" sz="2400" dirty="0" smtClean="0">
                <a:latin typeface="Berlin Sans FB" pitchFamily="34" charset="0"/>
              </a:rPr>
              <a:t>2. L’école citoyenne ne gère pas tout : il y a une différence entre </a:t>
            </a:r>
            <a:r>
              <a:rPr lang="fr-FR" sz="2400" b="1" dirty="0" smtClean="0">
                <a:latin typeface="Berlin Sans FB" pitchFamily="34" charset="0"/>
              </a:rPr>
              <a:t>sanction</a:t>
            </a:r>
            <a:r>
              <a:rPr lang="fr-FR" sz="2400" dirty="0" smtClean="0">
                <a:latin typeface="Berlin Sans FB" pitchFamily="34" charset="0"/>
              </a:rPr>
              <a:t> et </a:t>
            </a:r>
            <a:r>
              <a:rPr lang="fr-FR" sz="2400" b="1" dirty="0" smtClean="0">
                <a:latin typeface="Berlin Sans FB" pitchFamily="34" charset="0"/>
              </a:rPr>
              <a:t>réparation</a:t>
            </a:r>
            <a:r>
              <a:rPr lang="fr-FR" sz="2400" dirty="0" smtClean="0">
                <a:latin typeface="Berlin Sans FB" pitchFamily="34" charset="0"/>
              </a:rPr>
              <a:t>. </a:t>
            </a:r>
          </a:p>
          <a:p>
            <a:endParaRPr lang="fr-BE" dirty="0">
              <a:latin typeface="Berlin Sans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2492896"/>
            <a:ext cx="5976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Berlin Sans FB" pitchFamily="34" charset="0"/>
              </a:rPr>
              <a:t>La décision collective est un avantage. Si ça ne marche pas, le préfet applique les règles de manière froide</a:t>
            </a:r>
            <a:endParaRPr lang="fr-BE" sz="2200" dirty="0">
              <a:latin typeface="Berlin Sans FB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71600" y="2996952"/>
            <a:ext cx="1152128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528" y="1412776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Berlin Sans FB" pitchFamily="34" charset="0"/>
              </a:rPr>
              <a:t>1. Le </a:t>
            </a:r>
            <a:r>
              <a:rPr lang="fr-BE" sz="2400" dirty="0" smtClean="0">
                <a:latin typeface="Berlin Sans FB Demi" pitchFamily="34" charset="0"/>
              </a:rPr>
              <a:t>Conseil de citoyenneté </a:t>
            </a:r>
            <a:r>
              <a:rPr lang="fr-BE" sz="2400" dirty="0" smtClean="0">
                <a:latin typeface="Berlin Sans FB" pitchFamily="34" charset="0"/>
              </a:rPr>
              <a:t>est un espace de </a:t>
            </a:r>
            <a:r>
              <a:rPr lang="fr-BE" sz="2400" dirty="0" smtClean="0">
                <a:latin typeface="Berlin Sans FB Demi" pitchFamily="34" charset="0"/>
              </a:rPr>
              <a:t>discussion </a:t>
            </a:r>
            <a:r>
              <a:rPr lang="fr-BE" sz="2400" dirty="0" smtClean="0">
                <a:latin typeface="Berlin Sans FB" pitchFamily="34" charset="0"/>
              </a:rPr>
              <a:t>et de </a:t>
            </a:r>
            <a:r>
              <a:rPr lang="fr-BE" sz="2400" dirty="0" smtClean="0">
                <a:latin typeface="Berlin Sans FB Demi" pitchFamily="34" charset="0"/>
              </a:rPr>
              <a:t>collaboration </a:t>
            </a:r>
            <a:r>
              <a:rPr lang="fr-BE" sz="2400" dirty="0" smtClean="0">
                <a:latin typeface="Berlin Sans FB" pitchFamily="34" charset="0"/>
              </a:rPr>
              <a:t>avec les représentants des différents acteurs de l’école. </a:t>
            </a:r>
          </a:p>
          <a:p>
            <a:pPr>
              <a:buFont typeface="Arial" pitchFamily="34" charset="0"/>
              <a:buChar char="•"/>
            </a:pPr>
            <a:endParaRPr lang="fr-BE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5085184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Berlin Sans FB" pitchFamily="34" charset="0"/>
              </a:rPr>
              <a:t>Ex :  - je n’ai pas mon matériel, je ne fais 	</a:t>
            </a:r>
          </a:p>
          <a:p>
            <a:r>
              <a:rPr lang="fr-FR" sz="2000" dirty="0" smtClean="0">
                <a:latin typeface="Berlin Sans FB" pitchFamily="34" charset="0"/>
              </a:rPr>
              <a:t>	pas mes devoirs…</a:t>
            </a:r>
          </a:p>
          <a:p>
            <a:endParaRPr lang="fr-FR" sz="2000" dirty="0" smtClean="0">
              <a:latin typeface="Berlin Sans FB" pitchFamily="34" charset="0"/>
            </a:endParaRPr>
          </a:p>
          <a:p>
            <a:r>
              <a:rPr lang="fr-FR" sz="2000" dirty="0" smtClean="0">
                <a:latin typeface="Berlin Sans FB" pitchFamily="34" charset="0"/>
              </a:rPr>
              <a:t>        - j’insulte quelqu’un, je casse un banc</a:t>
            </a:r>
            <a:endParaRPr lang="fr-BE" sz="2000" dirty="0">
              <a:latin typeface="Berlin Sans FB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508518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Berlin Sans FB" pitchFamily="34" charset="0"/>
              </a:rPr>
              <a:t>Sanction</a:t>
            </a:r>
            <a:r>
              <a:rPr lang="fr-FR" dirty="0" smtClean="0">
                <a:latin typeface="Berlin Sans FB" pitchFamily="34" charset="0"/>
              </a:rPr>
              <a:t> de l’école</a:t>
            </a:r>
          </a:p>
          <a:p>
            <a:r>
              <a:rPr lang="fr-FR" dirty="0" smtClean="0">
                <a:latin typeface="Berlin Sans FB" pitchFamily="34" charset="0"/>
              </a:rPr>
              <a:t>(prof, </a:t>
            </a:r>
            <a:r>
              <a:rPr lang="fr-FR" dirty="0" err="1" smtClean="0">
                <a:latin typeface="Berlin Sans FB" pitchFamily="34" charset="0"/>
              </a:rPr>
              <a:t>éduc</a:t>
            </a:r>
            <a:r>
              <a:rPr lang="fr-FR" dirty="0" smtClean="0">
                <a:latin typeface="Berlin Sans FB" pitchFamily="34" charset="0"/>
              </a:rPr>
              <a:t>, préfet…)</a:t>
            </a:r>
            <a:endParaRPr lang="fr-BE" dirty="0">
              <a:latin typeface="Berlin Sans FB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5949280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Berlin Sans FB" pitchFamily="34" charset="0"/>
              </a:rPr>
              <a:t>Réparation citoyenne</a:t>
            </a:r>
            <a:endParaRPr lang="fr-BE" b="1" dirty="0">
              <a:latin typeface="Berlin Sans FB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796136" y="5301208"/>
            <a:ext cx="792088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96136" y="6165304"/>
            <a:ext cx="792088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4499992" y="2564904"/>
            <a:ext cx="3096344" cy="1224136"/>
            <a:chOff x="683568" y="3284984"/>
            <a:chExt cx="2952750" cy="864096"/>
          </a:xfrm>
        </p:grpSpPr>
        <p:sp>
          <p:nvSpPr>
            <p:cNvPr id="14" name="Oval 13"/>
            <p:cNvSpPr/>
            <p:nvPr/>
          </p:nvSpPr>
          <p:spPr>
            <a:xfrm>
              <a:off x="899592" y="3284984"/>
              <a:ext cx="2520280" cy="86409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171" name="TextBox 4"/>
            <p:cNvSpPr txBox="1">
              <a:spLocks noChangeArrowheads="1"/>
            </p:cNvSpPr>
            <p:nvPr/>
          </p:nvSpPr>
          <p:spPr bwMode="auto">
            <a:xfrm>
              <a:off x="683568" y="3501008"/>
              <a:ext cx="2952750" cy="456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2000" b="1" dirty="0" smtClean="0">
                  <a:latin typeface="Berlin Sans FB" pitchFamily="34" charset="0"/>
                </a:rPr>
                <a:t>Avec les éducateurs</a:t>
              </a:r>
            </a:p>
            <a:p>
              <a:pPr algn="ctr"/>
              <a:r>
                <a:rPr lang="fr-FR" sz="1600" dirty="0" smtClean="0">
                  <a:latin typeface="Berlin Sans FB" pitchFamily="34" charset="0"/>
                </a:rPr>
                <a:t>1 / semaine</a:t>
              </a:r>
              <a:endParaRPr lang="fr-BE" sz="1600" dirty="0">
                <a:latin typeface="Berlin Sans FB" pitchFamily="34" charset="0"/>
              </a:endParaRP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0" y="3645024"/>
            <a:ext cx="2663825" cy="1512168"/>
            <a:chOff x="827584" y="4509120"/>
            <a:chExt cx="2663825" cy="1512168"/>
          </a:xfrm>
        </p:grpSpPr>
        <p:sp>
          <p:nvSpPr>
            <p:cNvPr id="21" name="Oval 20"/>
            <p:cNvSpPr/>
            <p:nvPr/>
          </p:nvSpPr>
          <p:spPr>
            <a:xfrm>
              <a:off x="1043608" y="4509120"/>
              <a:ext cx="2232248" cy="151216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173" name="TextBox 6"/>
            <p:cNvSpPr txBox="1">
              <a:spLocks noChangeArrowheads="1"/>
            </p:cNvSpPr>
            <p:nvPr/>
          </p:nvSpPr>
          <p:spPr bwMode="auto">
            <a:xfrm>
              <a:off x="827584" y="4725144"/>
              <a:ext cx="2663825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2400" b="1" dirty="0" smtClean="0">
                  <a:latin typeface="Berlin Sans FB" pitchFamily="34" charset="0"/>
                </a:rPr>
                <a:t>Ouvertes</a:t>
              </a:r>
            </a:p>
            <a:p>
              <a:pPr algn="ctr"/>
              <a:r>
                <a:rPr lang="fr-FR" sz="2400" b="1" dirty="0" smtClean="0">
                  <a:latin typeface="Berlin Sans FB" pitchFamily="34" charset="0"/>
                </a:rPr>
                <a:t> à tous</a:t>
              </a:r>
            </a:p>
            <a:p>
              <a:pPr algn="ctr"/>
              <a:r>
                <a:rPr lang="fr-FR" sz="1600" dirty="0" smtClean="0">
                  <a:latin typeface="Berlin Sans FB" pitchFamily="34" charset="0"/>
                </a:rPr>
                <a:t>5-6 / an</a:t>
              </a:r>
              <a:endParaRPr lang="fr-BE" sz="1600" dirty="0"/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1043608" y="1196752"/>
            <a:ext cx="2123728" cy="792088"/>
            <a:chOff x="251521" y="332656"/>
            <a:chExt cx="3167632" cy="1440458"/>
          </a:xfrm>
        </p:grpSpPr>
        <p:sp>
          <p:nvSpPr>
            <p:cNvPr id="7170" name="Oval 2"/>
            <p:cNvSpPr>
              <a:spLocks noChangeArrowheads="1"/>
            </p:cNvSpPr>
            <p:nvPr/>
          </p:nvSpPr>
          <p:spPr bwMode="auto">
            <a:xfrm>
              <a:off x="251521" y="332656"/>
              <a:ext cx="3024336" cy="144045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3528" y="476672"/>
              <a:ext cx="3095625" cy="3334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2000" cap="small" dirty="0" smtClean="0">
                  <a:latin typeface="Berlin Sans FB" pitchFamily="34" charset="0"/>
                </a:rPr>
                <a:t>Réunions : </a:t>
              </a:r>
              <a:endParaRPr lang="fr-BE" sz="2000" dirty="0">
                <a:latin typeface="Berlin Sans FB" pitchFamily="34" charset="0"/>
              </a:endParaRPr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4499992" y="332656"/>
            <a:ext cx="3960440" cy="1944141"/>
            <a:chOff x="4355976" y="4221163"/>
            <a:chExt cx="3960440" cy="1944141"/>
          </a:xfrm>
        </p:grpSpPr>
        <p:sp>
          <p:nvSpPr>
            <p:cNvPr id="7177" name="Oval 2"/>
            <p:cNvSpPr>
              <a:spLocks noChangeArrowheads="1"/>
            </p:cNvSpPr>
            <p:nvPr/>
          </p:nvSpPr>
          <p:spPr bwMode="auto">
            <a:xfrm>
              <a:off x="4355976" y="4221163"/>
              <a:ext cx="3960440" cy="194414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4499992" y="4509120"/>
              <a:ext cx="352839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2400" b="1" dirty="0" smtClean="0">
                  <a:latin typeface="Berlin Sans FB" pitchFamily="34" charset="0"/>
                </a:rPr>
                <a:t>Avec la coordination</a:t>
              </a:r>
              <a:endParaRPr lang="fr-BE" sz="2400" b="1" dirty="0">
                <a:latin typeface="Berlin Sans FB" pitchFamily="34" charset="0"/>
              </a:endParaRPr>
            </a:p>
          </p:txBody>
        </p:sp>
        <p:sp>
          <p:nvSpPr>
            <p:cNvPr id="7180" name="TextBox 11"/>
            <p:cNvSpPr txBox="1">
              <a:spLocks noChangeArrowheads="1"/>
            </p:cNvSpPr>
            <p:nvPr/>
          </p:nvSpPr>
          <p:spPr bwMode="auto">
            <a:xfrm>
              <a:off x="4860032" y="4941244"/>
              <a:ext cx="2663825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dirty="0" smtClean="0">
                  <a:latin typeface="Berlin Sans FB" pitchFamily="34" charset="0"/>
                </a:rPr>
                <a:t>Coordinateur, préfet,</a:t>
              </a:r>
            </a:p>
            <a:p>
              <a:pPr algn="ctr"/>
              <a:r>
                <a:rPr lang="fr-FR" dirty="0" smtClean="0">
                  <a:latin typeface="Berlin Sans FB" pitchFamily="34" charset="0"/>
                </a:rPr>
                <a:t>Médiateurs</a:t>
              </a:r>
            </a:p>
            <a:p>
              <a:pPr algn="ctr"/>
              <a:r>
                <a:rPr lang="fr-FR" dirty="0" smtClean="0">
                  <a:latin typeface="Berlin Sans FB" pitchFamily="34" charset="0"/>
                </a:rPr>
                <a:t>1 / semaine</a:t>
              </a:r>
              <a:endParaRPr lang="fr-BE" dirty="0"/>
            </a:p>
          </p:txBody>
        </p:sp>
      </p:grpSp>
      <p:grpSp>
        <p:nvGrpSpPr>
          <p:cNvPr id="6" name="Group 19"/>
          <p:cNvGrpSpPr/>
          <p:nvPr/>
        </p:nvGrpSpPr>
        <p:grpSpPr>
          <a:xfrm>
            <a:off x="2627784" y="3789040"/>
            <a:ext cx="2952750" cy="864096"/>
            <a:chOff x="2771800" y="3645024"/>
            <a:chExt cx="2952750" cy="864096"/>
          </a:xfrm>
        </p:grpSpPr>
        <p:grpSp>
          <p:nvGrpSpPr>
            <p:cNvPr id="7" name="Group 15"/>
            <p:cNvGrpSpPr/>
            <p:nvPr/>
          </p:nvGrpSpPr>
          <p:grpSpPr>
            <a:xfrm>
              <a:off x="2771800" y="3645024"/>
              <a:ext cx="2952750" cy="864096"/>
              <a:chOff x="683568" y="3284984"/>
              <a:chExt cx="2952750" cy="8640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899592" y="3284984"/>
                <a:ext cx="2520280" cy="86409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8" name="TextBox 4"/>
              <p:cNvSpPr txBox="1">
                <a:spLocks noChangeArrowheads="1"/>
              </p:cNvSpPr>
              <p:nvPr/>
            </p:nvSpPr>
            <p:spPr bwMode="auto">
              <a:xfrm>
                <a:off x="683568" y="3501008"/>
                <a:ext cx="295275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fr-BE" sz="1600" dirty="0">
                  <a:latin typeface="Berlin Sans FB" pitchFamily="34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3172462" y="3861048"/>
              <a:ext cx="223170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2000" b="1" dirty="0" smtClean="0">
                  <a:latin typeface="Berlin Sans FB" pitchFamily="34" charset="0"/>
                </a:rPr>
                <a:t>Avec la direction</a:t>
              </a:r>
            </a:p>
            <a:p>
              <a:pPr algn="ctr"/>
              <a:r>
                <a:rPr lang="fr-FR" sz="1600" dirty="0" smtClean="0">
                  <a:latin typeface="Berlin Sans FB" pitchFamily="34" charset="0"/>
                </a:rPr>
                <a:t>1 / semaine</a:t>
              </a:r>
              <a:endParaRPr lang="fr-BE" sz="1600" dirty="0"/>
            </a:p>
          </p:txBody>
        </p:sp>
      </p:grpSp>
      <p:grpSp>
        <p:nvGrpSpPr>
          <p:cNvPr id="9" name="Group 23"/>
          <p:cNvGrpSpPr/>
          <p:nvPr/>
        </p:nvGrpSpPr>
        <p:grpSpPr>
          <a:xfrm>
            <a:off x="5868144" y="5013176"/>
            <a:ext cx="2808312" cy="1224136"/>
            <a:chOff x="4211960" y="5373216"/>
            <a:chExt cx="2808312" cy="1224136"/>
          </a:xfrm>
        </p:grpSpPr>
        <p:sp>
          <p:nvSpPr>
            <p:cNvPr id="23" name="Oval 22"/>
            <p:cNvSpPr/>
            <p:nvPr/>
          </p:nvSpPr>
          <p:spPr>
            <a:xfrm>
              <a:off x="4211960" y="5373216"/>
              <a:ext cx="2808312" cy="122413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175" name="TextBox 8"/>
            <p:cNvSpPr txBox="1">
              <a:spLocks noChangeArrowheads="1"/>
            </p:cNvSpPr>
            <p:nvPr/>
          </p:nvSpPr>
          <p:spPr bwMode="auto">
            <a:xfrm>
              <a:off x="4211960" y="5733256"/>
              <a:ext cx="2663825" cy="646331"/>
            </a:xfrm>
            <a:prstGeom prst="rect">
              <a:avLst/>
            </a:prstGeom>
            <a:noFill/>
            <a:ln w="9525">
              <a:noFill/>
              <a:prstDash val="sys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2000" b="1" dirty="0" smtClean="0">
                  <a:latin typeface="Berlin Sans FB" pitchFamily="34" charset="0"/>
                </a:rPr>
                <a:t>Réunions du MIEC</a:t>
              </a:r>
            </a:p>
            <a:p>
              <a:pPr algn="ctr"/>
              <a:r>
                <a:rPr lang="fr-FR" sz="1600" dirty="0" smtClean="0">
                  <a:latin typeface="Berlin Sans FB" pitchFamily="34" charset="0"/>
                </a:rPr>
                <a:t>4 / an</a:t>
              </a:r>
              <a:endParaRPr lang="fr-BE" sz="1600" dirty="0"/>
            </a:p>
          </p:txBody>
        </p:sp>
      </p:grpSp>
      <p:cxnSp>
        <p:nvCxnSpPr>
          <p:cNvPr id="26" name="Straight Arrow Connector 25"/>
          <p:cNvCxnSpPr>
            <a:endCxn id="21" idx="0"/>
          </p:cNvCxnSpPr>
          <p:nvPr/>
        </p:nvCxnSpPr>
        <p:spPr>
          <a:xfrm rot="5400000">
            <a:off x="647818" y="2673170"/>
            <a:ext cx="1656184" cy="2875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2087724" y="2384884"/>
            <a:ext cx="1872208" cy="10801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059832" y="1772816"/>
            <a:ext cx="1800200" cy="10801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7177" idx="2"/>
          </p:cNvCxnSpPr>
          <p:nvPr/>
        </p:nvCxnSpPr>
        <p:spPr>
          <a:xfrm flipV="1">
            <a:off x="3131840" y="1304727"/>
            <a:ext cx="1368152" cy="2520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0" y="260648"/>
            <a:ext cx="3635896" cy="8640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TextBox 29"/>
          <p:cNvSpPr txBox="1"/>
          <p:nvPr/>
        </p:nvSpPr>
        <p:spPr>
          <a:xfrm>
            <a:off x="251520" y="40466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</a:rPr>
              <a:t>L’équipe porteuse</a:t>
            </a:r>
            <a:endParaRPr lang="fr-BE" sz="2800" cap="small" dirty="0" smtClean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4"/>
          <p:cNvGrpSpPr>
            <a:grpSpLocks/>
          </p:cNvGrpSpPr>
          <p:nvPr/>
        </p:nvGrpSpPr>
        <p:grpSpPr bwMode="auto">
          <a:xfrm>
            <a:off x="3203575" y="2852738"/>
            <a:ext cx="2736850" cy="2519362"/>
            <a:chOff x="3203848" y="2852936"/>
            <a:chExt cx="2736850" cy="2519362"/>
          </a:xfrm>
        </p:grpSpPr>
        <p:sp>
          <p:nvSpPr>
            <p:cNvPr id="4" name="Triangle isocèle 3"/>
            <p:cNvSpPr/>
            <p:nvPr/>
          </p:nvSpPr>
          <p:spPr>
            <a:xfrm>
              <a:off x="3203848" y="2852936"/>
              <a:ext cx="2736850" cy="251936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075" name="ZoneTexte 4"/>
            <p:cNvSpPr txBox="1">
              <a:spLocks noChangeArrowheads="1"/>
            </p:cNvSpPr>
            <p:nvPr/>
          </p:nvSpPr>
          <p:spPr bwMode="auto">
            <a:xfrm>
              <a:off x="4140473" y="3789238"/>
              <a:ext cx="936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b="1" cap="sm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Ecole</a:t>
              </a:r>
            </a:p>
          </p:txBody>
        </p:sp>
      </p:grp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635896" y="1556792"/>
            <a:ext cx="19437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Calibri" pitchFamily="34" charset="0"/>
              </a:rPr>
              <a:t>Individualisme  consumérisme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rot="5400000" flipH="1" flipV="1">
            <a:off x="4356770" y="2492102"/>
            <a:ext cx="432048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156176" y="6021288"/>
            <a:ext cx="27361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Calibri" pitchFamily="34" charset="0"/>
              </a:rPr>
              <a:t>Replis communautaires</a:t>
            </a:r>
            <a:endParaRPr lang="fr-FR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6084168" y="5445224"/>
            <a:ext cx="720080" cy="57606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323528" y="6093296"/>
            <a:ext cx="2592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Calibri" pitchFamily="34" charset="0"/>
              </a:rPr>
              <a:t>Violences </a:t>
            </a:r>
            <a:r>
              <a:rPr lang="fr-FR" sz="2000" b="1" dirty="0" smtClean="0">
                <a:solidFill>
                  <a:srgbClr val="C00000"/>
                </a:solidFill>
                <a:latin typeface="Calibri" pitchFamily="34" charset="0"/>
              </a:rPr>
              <a:t>structurelles</a:t>
            </a:r>
            <a:endParaRPr lang="fr-FR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rot="10800000" flipV="1">
            <a:off x="2411760" y="5445224"/>
            <a:ext cx="720080" cy="64807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6"/>
          <p:cNvGrpSpPr>
            <a:grpSpLocks/>
          </p:cNvGrpSpPr>
          <p:nvPr/>
        </p:nvGrpSpPr>
        <p:grpSpPr bwMode="auto">
          <a:xfrm>
            <a:off x="3779912" y="3068960"/>
            <a:ext cx="1584325" cy="504825"/>
            <a:chOff x="3779912" y="3501008"/>
            <a:chExt cx="1584176" cy="504056"/>
          </a:xfrm>
        </p:grpSpPr>
        <p:sp>
          <p:nvSpPr>
            <p:cNvPr id="21" name="Ellipse 20"/>
            <p:cNvSpPr/>
            <p:nvPr/>
          </p:nvSpPr>
          <p:spPr>
            <a:xfrm>
              <a:off x="3779912" y="3501008"/>
              <a:ext cx="1584176" cy="50405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5378" name="ZoneTexte 22"/>
            <p:cNvSpPr txBox="1">
              <a:spLocks noChangeArrowheads="1"/>
            </p:cNvSpPr>
            <p:nvPr/>
          </p:nvSpPr>
          <p:spPr bwMode="auto">
            <a:xfrm>
              <a:off x="3995936" y="3573016"/>
              <a:ext cx="12241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 dirty="0">
                  <a:latin typeface="Comic Sans MS" pitchFamily="66" charset="0"/>
                </a:rPr>
                <a:t>Citoyenneté</a:t>
              </a:r>
            </a:p>
          </p:txBody>
        </p:sp>
      </p:grpSp>
      <p:grpSp>
        <p:nvGrpSpPr>
          <p:cNvPr id="6" name="Groupe 28"/>
          <p:cNvGrpSpPr>
            <a:grpSpLocks/>
          </p:cNvGrpSpPr>
          <p:nvPr/>
        </p:nvGrpSpPr>
        <p:grpSpPr bwMode="auto">
          <a:xfrm>
            <a:off x="4716463" y="4796383"/>
            <a:ext cx="1727200" cy="504825"/>
            <a:chOff x="4716016" y="5085184"/>
            <a:chExt cx="1728192" cy="504056"/>
          </a:xfrm>
        </p:grpSpPr>
        <p:sp>
          <p:nvSpPr>
            <p:cNvPr id="22" name="Ellipse 21"/>
            <p:cNvSpPr/>
            <p:nvPr/>
          </p:nvSpPr>
          <p:spPr>
            <a:xfrm>
              <a:off x="4716016" y="5085184"/>
              <a:ext cx="1656713" cy="50405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5374" name="ZoneTexte 24"/>
            <p:cNvSpPr txBox="1">
              <a:spLocks noChangeArrowheads="1"/>
            </p:cNvSpPr>
            <p:nvPr/>
          </p:nvSpPr>
          <p:spPr bwMode="auto">
            <a:xfrm>
              <a:off x="4788024" y="5157192"/>
              <a:ext cx="16561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>
                  <a:latin typeface="Comic Sans MS" pitchFamily="66" charset="0"/>
                </a:rPr>
                <a:t>Interculturalité</a:t>
              </a:r>
              <a:r>
                <a:rPr lang="fr-FR" sz="1400">
                  <a:latin typeface="Calibri" pitchFamily="34" charset="0"/>
                </a:rPr>
                <a:t> </a:t>
              </a: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539750" y="333375"/>
            <a:ext cx="79216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Atouts</a:t>
            </a:r>
            <a:r>
              <a:rPr lang="fr-FR" sz="3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fr-FR" sz="3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face</a:t>
            </a:r>
            <a:r>
              <a:rPr lang="fr-FR" sz="3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aux</a:t>
            </a:r>
            <a:r>
              <a:rPr lang="fr-FR" sz="3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problématiques de société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115616" y="5013176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Conscientisation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436096" y="1700808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Responsabilisation 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771800" y="5733256"/>
            <a:ext cx="121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Expression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899592" y="5445224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Communication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707904" y="4149080"/>
            <a:ext cx="1728192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Conversion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De s violences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724128" y="5805264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Fierté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012160" y="5085184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Culture commune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004048" y="551723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Convivialité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660232" y="551723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Profs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740352" y="551723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Elèves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38" name="Double flèche horizontale 37"/>
          <p:cNvSpPr/>
          <p:nvPr/>
        </p:nvSpPr>
        <p:spPr>
          <a:xfrm>
            <a:off x="7308304" y="5589240"/>
            <a:ext cx="360040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4644008" y="249289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Solidarité 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419872" y="249289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Collectifs 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5148064" y="285293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Projets  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987824" y="292494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Ecoute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6516216" y="465313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Identités 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5292080" y="213285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Réunions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2411760" y="213285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Volontariat</a:t>
            </a:r>
            <a:endParaRPr lang="fr-FR" sz="1600" dirty="0">
              <a:solidFill>
                <a:schemeClr val="tx2"/>
              </a:solidFill>
            </a:endParaRPr>
          </a:p>
        </p:txBody>
      </p:sp>
      <p:grpSp>
        <p:nvGrpSpPr>
          <p:cNvPr id="43" name="Groupe 26"/>
          <p:cNvGrpSpPr>
            <a:grpSpLocks/>
          </p:cNvGrpSpPr>
          <p:nvPr/>
        </p:nvGrpSpPr>
        <p:grpSpPr bwMode="auto">
          <a:xfrm>
            <a:off x="2843659" y="4797152"/>
            <a:ext cx="1584325" cy="504825"/>
            <a:chOff x="3779912" y="3501008"/>
            <a:chExt cx="1584176" cy="504056"/>
          </a:xfrm>
        </p:grpSpPr>
        <p:sp>
          <p:nvSpPr>
            <p:cNvPr id="44" name="Ellipse 20"/>
            <p:cNvSpPr/>
            <p:nvPr/>
          </p:nvSpPr>
          <p:spPr>
            <a:xfrm>
              <a:off x="3779912" y="3501008"/>
              <a:ext cx="1584176" cy="50405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5" name="ZoneTexte 22"/>
            <p:cNvSpPr txBox="1">
              <a:spLocks noChangeArrowheads="1"/>
            </p:cNvSpPr>
            <p:nvPr/>
          </p:nvSpPr>
          <p:spPr bwMode="auto">
            <a:xfrm>
              <a:off x="3995936" y="3573016"/>
              <a:ext cx="1224136" cy="399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2000" b="1" dirty="0" smtClean="0">
                  <a:latin typeface="Comic Sans MS" pitchFamily="66" charset="0"/>
                </a:rPr>
                <a:t>?</a:t>
              </a:r>
              <a:endParaRPr lang="fr-FR" sz="2000" b="1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1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6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0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4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5" grpId="0"/>
      <p:bldP spid="23" grpId="0"/>
      <p:bldP spid="24" grpId="0"/>
      <p:bldP spid="25" grpId="0"/>
      <p:bldP spid="27" grpId="0"/>
      <p:bldP spid="32" grpId="0" animBg="1"/>
      <p:bldP spid="33" grpId="0"/>
      <p:bldP spid="34" grpId="0"/>
      <p:bldP spid="35" grpId="0"/>
      <p:bldP spid="36" grpId="0"/>
      <p:bldP spid="37" grpId="0"/>
      <p:bldP spid="38" grpId="0" animBg="1"/>
      <p:bldP spid="39" grpId="0"/>
      <p:bldP spid="40" grpId="0"/>
      <p:bldP spid="41" grpId="0"/>
      <p:bldP spid="42" grpId="0"/>
      <p:bldP spid="58" grpId="0"/>
      <p:bldP spid="59" grpId="0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46584"/>
            <a:ext cx="8686800" cy="838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fr-FR" sz="36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l’Institut de la Sainte-Famille d’</a:t>
            </a:r>
            <a:r>
              <a:rPr lang="fr-FR" sz="3600" b="1" cap="small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Helmet</a:t>
            </a:r>
            <a:endParaRPr lang="fr-BE" sz="3600" b="1" cap="sm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1200"/>
              </a:spcBef>
            </a:pPr>
            <a:r>
              <a:rPr lang="fr-FR" sz="2400" dirty="0" smtClean="0">
                <a:latin typeface="Comic Sans MS" pitchFamily="66" charset="0"/>
              </a:rPr>
              <a:t>Une école générale et technique en </a:t>
            </a:r>
            <a:r>
              <a:rPr lang="fr-FR" sz="2400" b="1" dirty="0" smtClean="0">
                <a:solidFill>
                  <a:srgbClr val="C00000"/>
                </a:solidFill>
                <a:latin typeface="Comic Sans MS" pitchFamily="66" charset="0"/>
              </a:rPr>
              <a:t>« encadrement différencié » </a:t>
            </a:r>
          </a:p>
          <a:p>
            <a:pPr eaLnBrk="1" hangingPunct="1">
              <a:spcBef>
                <a:spcPts val="1200"/>
              </a:spcBef>
            </a:pPr>
            <a:r>
              <a:rPr lang="fr-FR" sz="2400" dirty="0" smtClean="0">
                <a:latin typeface="Comic Sans MS" pitchFamily="66" charset="0"/>
              </a:rPr>
              <a:t>Une école </a:t>
            </a:r>
            <a:r>
              <a:rPr lang="fr-FR" sz="2400" b="1" dirty="0" smtClean="0">
                <a:solidFill>
                  <a:srgbClr val="C00000"/>
                </a:solidFill>
                <a:latin typeface="Comic Sans MS" pitchFamily="66" charset="0"/>
              </a:rPr>
              <a:t>belge et multiethnique</a:t>
            </a:r>
            <a:r>
              <a:rPr lang="fr-FR" sz="2400" dirty="0" smtClean="0">
                <a:latin typeface="Comic Sans MS" pitchFamily="66" charset="0"/>
              </a:rPr>
              <a:t>: </a:t>
            </a:r>
          </a:p>
          <a:p>
            <a:pPr lvl="1" eaLnBrk="1" hangingPunct="1">
              <a:spcBef>
                <a:spcPts val="600"/>
              </a:spcBef>
            </a:pPr>
            <a:r>
              <a:rPr lang="fr-FR" sz="2000" dirty="0" smtClean="0">
                <a:latin typeface="Comic Sans MS" pitchFamily="66" charset="0"/>
              </a:rPr>
              <a:t>+- 550 élèves, plus de 30 origines, - de 5% de « belgo-belges »</a:t>
            </a:r>
          </a:p>
          <a:p>
            <a:pPr lvl="1" eaLnBrk="1" hangingPunct="1">
              <a:spcBef>
                <a:spcPts val="600"/>
              </a:spcBef>
            </a:pPr>
            <a:r>
              <a:rPr lang="fr-FR" sz="2000" dirty="0" smtClean="0">
                <a:latin typeface="Comic Sans MS" pitchFamily="66" charset="0"/>
              </a:rPr>
              <a:t>Elèves majoritairement de nationalité belge</a:t>
            </a:r>
          </a:p>
          <a:p>
            <a:pPr eaLnBrk="1" hangingPunct="1">
              <a:spcBef>
                <a:spcPts val="1200"/>
              </a:spcBef>
            </a:pPr>
            <a:r>
              <a:rPr lang="fr-FR" sz="2400" dirty="0" smtClean="0">
                <a:latin typeface="Comic Sans MS" pitchFamily="66" charset="0"/>
              </a:rPr>
              <a:t>Une école </a:t>
            </a:r>
            <a:r>
              <a:rPr lang="fr-FR" sz="2400" b="1" dirty="0" err="1" smtClean="0">
                <a:solidFill>
                  <a:srgbClr val="C00000"/>
                </a:solidFill>
                <a:latin typeface="Comic Sans MS" pitchFamily="66" charset="0"/>
              </a:rPr>
              <a:t>multireligieuse</a:t>
            </a:r>
            <a:r>
              <a:rPr lang="fr-FR" sz="2400" dirty="0" smtClean="0">
                <a:latin typeface="Comic Sans MS" pitchFamily="66" charset="0"/>
              </a:rPr>
              <a:t>: </a:t>
            </a:r>
          </a:p>
          <a:p>
            <a:pPr lvl="1" eaLnBrk="1" hangingPunct="1">
              <a:spcBef>
                <a:spcPts val="600"/>
              </a:spcBef>
            </a:pPr>
            <a:r>
              <a:rPr lang="fr-FR" sz="2000" dirty="0" smtClean="0">
                <a:latin typeface="Comic Sans MS" pitchFamily="66" charset="0"/>
              </a:rPr>
              <a:t>chez les élèves :  70-75% de musulmans, 15-20% de chrétiens, - de 5% d’agnostiques, athées et théistes.</a:t>
            </a:r>
          </a:p>
          <a:p>
            <a:pPr lvl="1" eaLnBrk="1" hangingPunct="1">
              <a:spcBef>
                <a:spcPts val="600"/>
              </a:spcBef>
            </a:pPr>
            <a:r>
              <a:rPr lang="fr-FR" sz="2000" dirty="0" smtClean="0">
                <a:latin typeface="Comic Sans MS" pitchFamily="66" charset="0"/>
              </a:rPr>
              <a:t>Chez les profs : +- 15 % de musulmans, +- 10% de chrétiens pratiquants, +- 70% de personnes « hors religion » (chrétiens non pratiquants, agnostiques, théistes et athées). </a:t>
            </a:r>
          </a:p>
          <a:p>
            <a:pPr eaLnBrk="1" hangingPunct="1"/>
            <a:endParaRPr lang="fr-FR" sz="2400" dirty="0" smtClean="0">
              <a:latin typeface="Comic Sans MS" pitchFamily="66" charset="0"/>
            </a:endParaRPr>
          </a:p>
          <a:p>
            <a:pPr eaLnBrk="1" hangingPunct="1"/>
            <a:endParaRPr lang="fr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152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36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C. Difficultés…</a:t>
            </a:r>
            <a:endParaRPr lang="fr-BE" sz="3600" b="1" cap="smal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619672" y="2060848"/>
            <a:ext cx="5688632" cy="324095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fr-FR" sz="2400" dirty="0" smtClean="0">
                <a:latin typeface="Comic Sans MS" pitchFamily="66" charset="0"/>
              </a:rPr>
              <a:t>Changer la culture des élèves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fr-FR" sz="2400" dirty="0" smtClean="0">
                <a:latin typeface="Comic Sans MS" pitchFamily="66" charset="0"/>
              </a:rPr>
              <a:t>Changer la culture des profs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fr-FR" sz="2400" dirty="0" smtClean="0">
                <a:latin typeface="Comic Sans MS" pitchFamily="66" charset="0"/>
              </a:rPr>
              <a:t>Moyens humains disponibles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fr-FR" sz="2400" dirty="0" smtClean="0">
                <a:latin typeface="Comic Sans MS" pitchFamily="66" charset="0"/>
              </a:rPr>
              <a:t>Un projet collectif dans l’école?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fr-FR" sz="2400" dirty="0" smtClean="0">
                <a:latin typeface="Comic Sans MS" pitchFamily="66" charset="0"/>
              </a:rPr>
              <a:t>Gestion de la communication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fr-FR" sz="2400" dirty="0" smtClean="0">
                <a:latin typeface="Comic Sans MS" pitchFamily="66" charset="0"/>
              </a:rPr>
              <a:t>Espace-temps</a:t>
            </a:r>
          </a:p>
          <a:p>
            <a:pPr eaLnBrk="1" hangingPunct="1"/>
            <a:endParaRPr lang="fr-FR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fr-FR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Quelques références utiles</a:t>
            </a:r>
            <a:endParaRPr lang="fr-FR" cap="sm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omic Sans MS" pitchFamily="66" charset="0"/>
            </a:endParaRPr>
          </a:p>
        </p:txBody>
      </p:sp>
      <p:sp>
        <p:nvSpPr>
          <p:cNvPr id="23555" name="Espace réservé du contenu 2"/>
          <p:cNvSpPr>
            <a:spLocks noGrp="1"/>
          </p:cNvSpPr>
          <p:nvPr>
            <p:ph idx="1"/>
          </p:nvPr>
        </p:nvSpPr>
        <p:spPr>
          <a:xfrm>
            <a:off x="323850" y="2133600"/>
            <a:ext cx="8686800" cy="302577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000" dirty="0" smtClean="0">
                <a:latin typeface="Comic Sans MS" pitchFamily="66" charset="0"/>
              </a:rPr>
              <a:t>Emilio </a:t>
            </a:r>
            <a:r>
              <a:rPr lang="fr-FR" sz="2000" dirty="0" err="1" smtClean="0">
                <a:latin typeface="Comic Sans MS" pitchFamily="66" charset="0"/>
              </a:rPr>
              <a:t>platti</a:t>
            </a:r>
            <a:r>
              <a:rPr lang="fr-FR" sz="2000" dirty="0" smtClean="0">
                <a:latin typeface="Comic Sans MS" pitchFamily="66" charset="0"/>
              </a:rPr>
              <a:t>, </a:t>
            </a:r>
            <a:r>
              <a:rPr lang="fr-FR" sz="2000" i="1" dirty="0" smtClean="0">
                <a:latin typeface="Comic Sans MS" pitchFamily="66" charset="0"/>
              </a:rPr>
              <a:t>Islam, ennemi naturel?</a:t>
            </a:r>
            <a:r>
              <a:rPr lang="fr-FR" sz="2000" dirty="0" smtClean="0">
                <a:latin typeface="Comic Sans MS" pitchFamily="66" charset="0"/>
              </a:rPr>
              <a:t>, Paris, Editions du Cerf, 2006.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000" dirty="0" smtClean="0">
                <a:latin typeface="Comic Sans MS" pitchFamily="66" charset="0"/>
              </a:rPr>
              <a:t>Jean-Luc Tilmant, </a:t>
            </a:r>
            <a:r>
              <a:rPr lang="fr-FR" sz="2000" i="1" dirty="0" smtClean="0">
                <a:latin typeface="Comic Sans MS" pitchFamily="66" charset="0"/>
              </a:rPr>
              <a:t>Le </a:t>
            </a:r>
            <a:r>
              <a:rPr lang="fr-FR" sz="2000" i="1" dirty="0" err="1" smtClean="0">
                <a:latin typeface="Comic Sans MS" pitchFamily="66" charset="0"/>
              </a:rPr>
              <a:t>syndrôme</a:t>
            </a:r>
            <a:r>
              <a:rPr lang="fr-FR" sz="2000" i="1" dirty="0" smtClean="0">
                <a:latin typeface="Comic Sans MS" pitchFamily="66" charset="0"/>
              </a:rPr>
              <a:t> d’Harpocrate ou l’école démocratique</a:t>
            </a:r>
            <a:r>
              <a:rPr lang="fr-FR" sz="2000" dirty="0" smtClean="0">
                <a:latin typeface="Comic Sans MS" pitchFamily="66" charset="0"/>
              </a:rPr>
              <a:t>, </a:t>
            </a:r>
            <a:r>
              <a:rPr lang="fr-FR" sz="2000" dirty="0" err="1" smtClean="0">
                <a:latin typeface="Comic Sans MS" pitchFamily="66" charset="0"/>
              </a:rPr>
              <a:t>Vigneux</a:t>
            </a:r>
            <a:r>
              <a:rPr lang="fr-FR" sz="2000" dirty="0" smtClean="0">
                <a:latin typeface="Comic Sans MS" pitchFamily="66" charset="0"/>
              </a:rPr>
              <a:t>, Matrice, 2008.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400" dirty="0" smtClean="0">
                <a:latin typeface="Comic Sans MS" pitchFamily="66" charset="0"/>
                <a:hlinkClick r:id="rId3"/>
              </a:rPr>
              <a:t>http://isfconcit.jimdo.com</a:t>
            </a:r>
            <a:r>
              <a:rPr lang="fr-FR" sz="2400" dirty="0" smtClean="0">
                <a:latin typeface="Comic Sans MS" pitchFamily="66" charset="0"/>
              </a:rPr>
              <a:t> (ou </a:t>
            </a:r>
            <a:r>
              <a:rPr lang="fr-FR" sz="2400" dirty="0" smtClean="0">
                <a:latin typeface="Comic Sans MS" pitchFamily="66" charset="0"/>
                <a:hlinkClick r:id="rId4"/>
              </a:rPr>
              <a:t>http://sainte-famille.be</a:t>
            </a:r>
            <a:r>
              <a:rPr lang="fr-FR" sz="2400" dirty="0" smtClean="0">
                <a:latin typeface="Comic Sans MS" pitchFamily="66" charset="0"/>
              </a:rPr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62068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Quelques précisions </a:t>
            </a:r>
            <a:br>
              <a:rPr lang="fr-F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</a:br>
            <a:r>
              <a:rPr lang="fr-F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avant de commencer</a:t>
            </a:r>
            <a:endParaRPr lang="fr-FR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2132856"/>
            <a:ext cx="7283152" cy="295232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400" dirty="0" smtClean="0">
                <a:latin typeface="Comic Sans MS" pitchFamily="66" charset="0"/>
              </a:rPr>
              <a:t>Posture personnelle et rôles dans l’école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400" dirty="0" smtClean="0">
                <a:latin typeface="Comic Sans MS" pitchFamily="66" charset="0"/>
              </a:rPr>
              <a:t>Travail d’allers-retours entre le terrain et la « conceptualisation »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400" dirty="0" smtClean="0">
                <a:latin typeface="Comic Sans MS" pitchFamily="66" charset="0"/>
              </a:rPr>
              <a:t>Pilotage de l’école, stratégies développées et « généralisations hâtives »</a:t>
            </a:r>
            <a:endParaRPr lang="fr-F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4"/>
          <p:cNvGrpSpPr>
            <a:grpSpLocks/>
          </p:cNvGrpSpPr>
          <p:nvPr/>
        </p:nvGrpSpPr>
        <p:grpSpPr bwMode="auto">
          <a:xfrm>
            <a:off x="3203575" y="2852738"/>
            <a:ext cx="2736850" cy="2519362"/>
            <a:chOff x="3203848" y="2852936"/>
            <a:chExt cx="2736850" cy="2519362"/>
          </a:xfrm>
        </p:grpSpPr>
        <p:sp>
          <p:nvSpPr>
            <p:cNvPr id="4" name="Triangle isocèle 3"/>
            <p:cNvSpPr/>
            <p:nvPr/>
          </p:nvSpPr>
          <p:spPr>
            <a:xfrm>
              <a:off x="3203848" y="2852936"/>
              <a:ext cx="2736850" cy="251936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075" name="ZoneTexte 4"/>
            <p:cNvSpPr txBox="1">
              <a:spLocks noChangeArrowheads="1"/>
            </p:cNvSpPr>
            <p:nvPr/>
          </p:nvSpPr>
          <p:spPr bwMode="auto">
            <a:xfrm>
              <a:off x="4140473" y="4148336"/>
              <a:ext cx="936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b="1" cap="sm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Ecole</a:t>
              </a:r>
            </a:p>
          </p:txBody>
        </p:sp>
      </p:grp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563888" y="1556792"/>
            <a:ext cx="22322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  <a:latin typeface="Calibri" pitchFamily="34" charset="0"/>
              </a:rPr>
              <a:t>Problématiques « culturelles »</a:t>
            </a:r>
            <a:endParaRPr lang="fr-FR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rot="5400000">
            <a:off x="4393406" y="2528094"/>
            <a:ext cx="360363" cy="31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156175" y="5733256"/>
            <a:ext cx="29878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Calibri" pitchFamily="34" charset="0"/>
              </a:rPr>
              <a:t>Problématiques « communautaires »</a:t>
            </a:r>
          </a:p>
          <a:p>
            <a:pPr algn="r"/>
            <a:r>
              <a:rPr lang="fr-FR" b="1" dirty="0" smtClean="0">
                <a:solidFill>
                  <a:srgbClr val="C00000"/>
                </a:solidFill>
                <a:latin typeface="Calibri" pitchFamily="34" charset="0"/>
              </a:rPr>
              <a:t>(et identitaires)</a:t>
            </a:r>
            <a:endParaRPr lang="fr-FR" b="1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rot="10800000">
            <a:off x="6011863" y="5445125"/>
            <a:ext cx="433387" cy="36036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0" y="5517232"/>
            <a:ext cx="27366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  <a:latin typeface="Calibri" pitchFamily="34" charset="0"/>
              </a:rPr>
              <a:t>Problématiques « structurelles »</a:t>
            </a:r>
            <a:endParaRPr lang="fr-FR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rot="5400000" flipH="1" flipV="1">
            <a:off x="2771775" y="5445125"/>
            <a:ext cx="360363" cy="36036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39552" y="188640"/>
            <a:ext cx="79216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L’école face</a:t>
            </a:r>
            <a:r>
              <a:rPr lang="fr-FR" sz="3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aux</a:t>
            </a:r>
            <a:r>
              <a:rPr lang="fr-FR" sz="3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problématiques de société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483768" y="227687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Isolement 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580112" y="2060848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Insatisfactions 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491880" y="256490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Attentes 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55576" y="651944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Séparations 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051720" y="184482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Revendications 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668344" y="515719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Diversité philosophique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51520" y="6237312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Bâtiments 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483768" y="573325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Programmes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195736" y="5106670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Horaires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5868144" y="1700808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Incompréhension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49" name="ZoneTexte 45"/>
          <p:cNvSpPr txBox="1"/>
          <p:nvPr/>
        </p:nvSpPr>
        <p:spPr>
          <a:xfrm>
            <a:off x="827584" y="458112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Perspectives de carrières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" name="ZoneTexte 41"/>
          <p:cNvSpPr txBox="1"/>
          <p:nvPr/>
        </p:nvSpPr>
        <p:spPr>
          <a:xfrm>
            <a:off x="2267744" y="6156593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Filières et orientations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" name="ZoneTexte 41"/>
          <p:cNvSpPr txBox="1"/>
          <p:nvPr/>
        </p:nvSpPr>
        <p:spPr>
          <a:xfrm>
            <a:off x="35496" y="5250686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Moyens humains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2" name="ZoneTexte 29"/>
          <p:cNvSpPr txBox="1"/>
          <p:nvPr/>
        </p:nvSpPr>
        <p:spPr>
          <a:xfrm>
            <a:off x="5148064" y="6228601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Diversité ethnique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" name="ZoneTexte 29"/>
          <p:cNvSpPr txBox="1"/>
          <p:nvPr/>
        </p:nvSpPr>
        <p:spPr>
          <a:xfrm>
            <a:off x="4716016" y="558924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Diversité  de traditions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4" name="ZoneTexte 29"/>
          <p:cNvSpPr txBox="1"/>
          <p:nvPr/>
        </p:nvSpPr>
        <p:spPr>
          <a:xfrm>
            <a:off x="6372200" y="5157192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Monde de la rue 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5" name="ZoneTexte 27"/>
          <p:cNvSpPr txBox="1"/>
          <p:nvPr/>
        </p:nvSpPr>
        <p:spPr>
          <a:xfrm>
            <a:off x="6156176" y="134076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latin typeface="Calibri" pitchFamily="34" charset="0"/>
              </a:rPr>
              <a:t>Consumérisme 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6" name="ZoneTexte 27"/>
          <p:cNvSpPr txBox="1"/>
          <p:nvPr/>
        </p:nvSpPr>
        <p:spPr>
          <a:xfrm>
            <a:off x="1619672" y="141277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latin typeface="Calibri" pitchFamily="34" charset="0"/>
              </a:rPr>
              <a:t>Individualisme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6" dur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0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5" grpId="0"/>
      <p:bldP spid="23" grpId="0"/>
      <p:bldP spid="24" grpId="0"/>
      <p:bldP spid="25" grpId="0"/>
      <p:bldP spid="27" grpId="0"/>
      <p:bldP spid="28" grpId="0"/>
      <p:bldP spid="30" grpId="0"/>
      <p:bldP spid="40" grpId="0"/>
      <p:bldP spid="42" grpId="0"/>
      <p:bldP spid="46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267744" y="2060848"/>
            <a:ext cx="4464496" cy="4032448"/>
            <a:chOff x="3203848" y="2852936"/>
            <a:chExt cx="2736850" cy="2519362"/>
          </a:xfrm>
        </p:grpSpPr>
        <p:sp>
          <p:nvSpPr>
            <p:cNvPr id="4" name="Triangle isocèle 3"/>
            <p:cNvSpPr/>
            <p:nvPr/>
          </p:nvSpPr>
          <p:spPr>
            <a:xfrm>
              <a:off x="3203848" y="2852936"/>
              <a:ext cx="2736850" cy="251936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075" name="ZoneTexte 4"/>
            <p:cNvSpPr txBox="1">
              <a:spLocks noChangeArrowheads="1"/>
            </p:cNvSpPr>
            <p:nvPr/>
          </p:nvSpPr>
          <p:spPr bwMode="auto">
            <a:xfrm>
              <a:off x="4042560" y="4157606"/>
              <a:ext cx="936625" cy="288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2400" b="1" cap="sm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Ecole</a:t>
              </a:r>
              <a:endParaRPr lang="fr-FR" sz="24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483768" y="1340768"/>
            <a:ext cx="4248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C00000"/>
                </a:solidFill>
                <a:latin typeface="Calibri" pitchFamily="34" charset="0"/>
              </a:rPr>
              <a:t>Problématiques « culturelles »</a:t>
            </a:r>
            <a:endParaRPr lang="fr-FR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rot="5400000">
            <a:off x="4321398" y="1879402"/>
            <a:ext cx="360363" cy="31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444207" y="6054387"/>
            <a:ext cx="26642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sz="2000" b="1" dirty="0" smtClean="0">
                <a:solidFill>
                  <a:srgbClr val="C00000"/>
                </a:solidFill>
                <a:latin typeface="Calibri" pitchFamily="34" charset="0"/>
              </a:rPr>
              <a:t>Problématiques communautaires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rot="10800000">
            <a:off x="6732240" y="6093296"/>
            <a:ext cx="433387" cy="36036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0" y="6054387"/>
            <a:ext cx="27366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Calibri" pitchFamily="34" charset="0"/>
              </a:rPr>
              <a:t>Problématiques structurelles</a:t>
            </a:r>
            <a:endParaRPr lang="fr-FR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rot="5400000" flipH="1" flipV="1">
            <a:off x="1907704" y="6093296"/>
            <a:ext cx="360363" cy="36036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39552" y="188640"/>
            <a:ext cx="79216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problématiques </a:t>
            </a:r>
            <a:r>
              <a:rPr lang="fr-FR" sz="3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de </a:t>
            </a:r>
            <a:r>
              <a:rPr lang="fr-FR" sz="3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société et violences à  l’école</a:t>
            </a:r>
            <a:endParaRPr lang="fr-FR" sz="36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220072" y="604277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Décrochage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076056" y="4869160"/>
            <a:ext cx="919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Elèves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067944" y="4890646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Profs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Éclair 32"/>
          <p:cNvSpPr/>
          <p:nvPr/>
        </p:nvSpPr>
        <p:spPr>
          <a:xfrm>
            <a:off x="4716016" y="4797152"/>
            <a:ext cx="288032" cy="432048"/>
          </a:xfrm>
          <a:prstGeom prst="lightningBol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4932040" y="4293096"/>
            <a:ext cx="1116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Racisme 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635896" y="515719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Abus de pouvoir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059832" y="4293096"/>
            <a:ext cx="1071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matages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067944" y="263691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Racket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635896" y="352249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vols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211960" y="3212976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Violences </a:t>
            </a:r>
            <a:endParaRPr lang="fr-FR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verbales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843808" y="486916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Saletés 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707904" y="551723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Cours de sciences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5004048" y="5538718"/>
            <a:ext cx="1620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Refus de mixité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148064" y="4653136"/>
            <a:ext cx="1115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Autorité?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2411760" y="5517232"/>
            <a:ext cx="14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Destructions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5" name="ZoneTexte 35"/>
          <p:cNvSpPr txBox="1"/>
          <p:nvPr/>
        </p:nvSpPr>
        <p:spPr>
          <a:xfrm>
            <a:off x="4499992" y="3789040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Violences physiques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1" grpId="0"/>
      <p:bldP spid="43" grpId="0"/>
      <p:bldP spid="44" grpId="0"/>
      <p:bldP spid="45" grpId="0"/>
      <p:bldP spid="47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62068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La multiculturalité à l’école : deux précisions liminaires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2922314"/>
            <a:ext cx="8686800" cy="173082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800" dirty="0" smtClean="0">
                <a:latin typeface="Comic Sans MS" pitchFamily="66" charset="0"/>
              </a:rPr>
              <a:t>Identités des élèves issus de l’immigration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800" dirty="0" smtClean="0">
                <a:latin typeface="Comic Sans MS" pitchFamily="66" charset="0"/>
              </a:rPr>
              <a:t>Islam et Occident : deux systèmes de société</a:t>
            </a:r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11560"/>
          </a:xfrm>
        </p:spPr>
        <p:txBody>
          <a:bodyPr>
            <a:normAutofit fontScale="90000"/>
          </a:bodyPr>
          <a:lstStyle/>
          <a:p>
            <a:pPr marL="457200" indent="-457200" algn="ctr" eaLnBrk="1" hangingPunct="1">
              <a:spcBef>
                <a:spcPts val="300"/>
              </a:spcBef>
              <a:defRPr/>
            </a:pPr>
            <a:r>
              <a:rPr lang="fr-FR" b="1" i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fr-FR" b="1" i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fr-FR" sz="2400" b="1" i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fr-FR" sz="33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 l’identité des allochtones </a:t>
            </a:r>
            <a:r>
              <a:rPr lang="fr-FR" sz="3100" b="1" i="1" cap="small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fr-FR" sz="3100" b="1" i="1" cap="small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fr-FR" sz="3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1268760"/>
            <a:ext cx="6769100" cy="579437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fr-FR" sz="2400" b="1" i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 élèves entre deux référents culturels : </a:t>
            </a:r>
            <a:endParaRPr lang="fr-FR" sz="2400" dirty="0">
              <a:latin typeface="Comic Sans MS" pitchFamily="66" charset="0"/>
            </a:endParaRPr>
          </a:p>
        </p:txBody>
      </p:sp>
      <p:pic>
        <p:nvPicPr>
          <p:cNvPr id="4" name="Image 3" descr="dessin élève fil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227412"/>
            <a:ext cx="947738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dessin élève garç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6925" y="3286149"/>
            <a:ext cx="1065213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6"/>
          <p:cNvCxnSpPr/>
          <p:nvPr/>
        </p:nvCxnSpPr>
        <p:spPr>
          <a:xfrm rot="16200000" flipH="1">
            <a:off x="2016125" y="4545607"/>
            <a:ext cx="3455988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16200000" flipH="1">
            <a:off x="3455988" y="4545607"/>
            <a:ext cx="3455988" cy="71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563938" y="2020838"/>
            <a:ext cx="16557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Vêtements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8313" y="3893046"/>
            <a:ext cx="14398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Relations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50825" y="2596902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Nourriture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55650" y="4428852"/>
            <a:ext cx="9366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mixité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55650" y="4932908"/>
            <a:ext cx="10795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Autorité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659563" y="2524894"/>
            <a:ext cx="1441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Avenir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948488" y="3060700"/>
            <a:ext cx="18716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Etudes - travail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019925" y="3491160"/>
            <a:ext cx="14398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mariage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732588" y="4541118"/>
            <a:ext cx="19431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Connaissance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5795963" y="2853754"/>
            <a:ext cx="720725" cy="5032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16200000" flipV="1">
            <a:off x="4250532" y="2603921"/>
            <a:ext cx="319087" cy="349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10800000">
            <a:off x="1908175" y="2924745"/>
            <a:ext cx="1223963" cy="5762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rot="10800000">
            <a:off x="1908175" y="4437236"/>
            <a:ext cx="1295400" cy="215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5795963" y="4670152"/>
            <a:ext cx="936625" cy="127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5940152" y="6453336"/>
            <a:ext cx="1008112" cy="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6948264" y="609329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omic Sans MS" pitchFamily="66" charset="0"/>
              </a:rPr>
              <a:t>Neutralité de l’école?</a:t>
            </a:r>
            <a:endParaRPr lang="fr-FR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5" grpId="0"/>
      <p:bldP spid="25" grpId="1"/>
      <p:bldP spid="2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Deux modèles </a:t>
            </a:r>
            <a:r>
              <a:rPr lang="fr-FR" b="1" cap="small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civilisationnels</a:t>
            </a:r>
            <a:endParaRPr lang="fr-FR" b="1" cap="sm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omic Sans MS" pitchFamily="66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23850" y="1773238"/>
          <a:ext cx="86868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880"/>
                <a:gridCol w="3456384"/>
                <a:gridCol w="3843536"/>
              </a:tblGrid>
              <a:tr h="370840">
                <a:tc>
                  <a:txBody>
                    <a:bodyPr/>
                    <a:lstStyle/>
                    <a:p>
                      <a:endParaRPr lang="fr-FR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fr-FR" b="1" dirty="0" smtClean="0">
                          <a:latin typeface="Cambria" pitchFamily="18" charset="0"/>
                        </a:rPr>
                        <a:t>Droits de l’homme</a:t>
                      </a:r>
                    </a:p>
                    <a:p>
                      <a:pPr algn="ctr"/>
                      <a:endParaRPr lang="fr-FR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fr-FR" b="1" dirty="0" smtClean="0">
                          <a:latin typeface="Cambria" pitchFamily="18" charset="0"/>
                        </a:rPr>
                        <a:t>Coran</a:t>
                      </a:r>
                      <a:endParaRPr lang="fr-FR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Cambria" pitchFamily="18" charset="0"/>
                        </a:rPr>
                        <a:t>Général</a:t>
                      </a:r>
                    </a:p>
                    <a:p>
                      <a:pPr algn="ctr"/>
                      <a:endParaRPr lang="fr-FR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 smtClean="0">
                        <a:latin typeface="Cambria" pitchFamily="18" charset="0"/>
                      </a:endParaRPr>
                    </a:p>
                    <a:p>
                      <a:pPr algn="ctr"/>
                      <a:endParaRPr lang="fr-FR" b="1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fr-FR" b="1" dirty="0" smtClean="0">
                          <a:latin typeface="Cambria" pitchFamily="18" charset="0"/>
                        </a:rPr>
                        <a:t>Lois </a:t>
                      </a:r>
                    </a:p>
                    <a:p>
                      <a:pPr algn="ctr"/>
                      <a:endParaRPr lang="fr-FR" b="1" dirty="0" smtClean="0">
                        <a:latin typeface="Cambria" pitchFamily="18" charset="0"/>
                      </a:endParaRPr>
                    </a:p>
                    <a:p>
                      <a:pPr algn="ctr"/>
                      <a:endParaRPr lang="fr-FR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 smtClean="0">
                        <a:latin typeface="Cambria" pitchFamily="18" charset="0"/>
                      </a:endParaRPr>
                    </a:p>
                    <a:p>
                      <a:pPr algn="ctr"/>
                      <a:endParaRPr lang="fr-FR" b="1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fr-FR" b="1" dirty="0" smtClean="0">
                          <a:latin typeface="Cambria" pitchFamily="18" charset="0"/>
                        </a:rPr>
                        <a:t>Sharia</a:t>
                      </a:r>
                    </a:p>
                    <a:p>
                      <a:pPr algn="ctr"/>
                      <a:endParaRPr lang="fr-FR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latin typeface="Cambria" pitchFamily="18" charset="0"/>
                      </a:endParaRPr>
                    </a:p>
                    <a:p>
                      <a:pPr algn="ctr"/>
                      <a:endParaRPr lang="fr-FR" dirty="0" smtClean="0">
                        <a:latin typeface="Cambria" pitchFamily="18" charset="0"/>
                      </a:endParaRPr>
                    </a:p>
                    <a:p>
                      <a:pPr algn="ctr"/>
                      <a:endParaRPr lang="fr-FR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fr-FR" dirty="0" smtClean="0">
                          <a:latin typeface="Cambria" pitchFamily="18" charset="0"/>
                        </a:rPr>
                        <a:t>Particulier</a:t>
                      </a:r>
                      <a:endParaRPr lang="fr-FR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fr-FR" b="1" dirty="0" smtClean="0">
                          <a:latin typeface="Cambria" pitchFamily="18" charset="0"/>
                        </a:rPr>
                        <a:t>Règles concrètes</a:t>
                      </a:r>
                    </a:p>
                    <a:p>
                      <a:pPr algn="ctr"/>
                      <a:endParaRPr lang="fr-FR" b="1" dirty="0" smtClean="0">
                        <a:latin typeface="Cambria" pitchFamily="18" charset="0"/>
                      </a:endParaRPr>
                    </a:p>
                    <a:p>
                      <a:pPr algn="ctr"/>
                      <a:endParaRPr lang="fr-FR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fr-FR" b="1" dirty="0" err="1" smtClean="0">
                          <a:latin typeface="Cambria" pitchFamily="18" charset="0"/>
                        </a:rPr>
                        <a:t>Fiqh</a:t>
                      </a:r>
                      <a:endParaRPr lang="fr-FR" b="1" dirty="0" smtClean="0">
                        <a:latin typeface="Cambria" pitchFamily="18" charset="0"/>
                      </a:endParaRPr>
                    </a:p>
                    <a:p>
                      <a:pPr algn="ctr"/>
                      <a:endParaRPr lang="fr-FR" b="1" dirty="0" smtClean="0">
                        <a:latin typeface="Cambria" pitchFamily="18" charset="0"/>
                      </a:endParaRPr>
                    </a:p>
                    <a:p>
                      <a:pPr algn="ctr"/>
                      <a:endParaRPr lang="fr-FR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mbria" pitchFamily="18" charset="0"/>
                        </a:rPr>
                        <a:t> </a:t>
                      </a:r>
                      <a:endParaRPr lang="fr-FR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fr-FR" b="1" dirty="0" smtClean="0">
                          <a:latin typeface="Cambria" pitchFamily="18" charset="0"/>
                        </a:rPr>
                        <a:t>Modèle culturel particulier</a:t>
                      </a:r>
                    </a:p>
                    <a:p>
                      <a:pPr algn="ctr"/>
                      <a:r>
                        <a:rPr lang="fr-FR" dirty="0" smtClean="0">
                          <a:latin typeface="Cambria" pitchFamily="18" charset="0"/>
                        </a:rPr>
                        <a:t>Identités, comportements…</a:t>
                      </a:r>
                    </a:p>
                    <a:p>
                      <a:pPr algn="ctr"/>
                      <a:endParaRPr lang="fr-FR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fr-FR" b="1" dirty="0" smtClean="0">
                          <a:latin typeface="Cambria" pitchFamily="18" charset="0"/>
                        </a:rPr>
                        <a:t>Modèle</a:t>
                      </a:r>
                      <a:r>
                        <a:rPr lang="fr-FR" b="1" baseline="0" dirty="0" smtClean="0">
                          <a:latin typeface="Cambria" pitchFamily="18" charset="0"/>
                        </a:rPr>
                        <a:t> culturel particulier</a:t>
                      </a:r>
                    </a:p>
                    <a:p>
                      <a:pPr algn="ctr"/>
                      <a:r>
                        <a:rPr lang="fr-FR" baseline="0" dirty="0" smtClean="0">
                          <a:latin typeface="Cambria" pitchFamily="18" charset="0"/>
                        </a:rPr>
                        <a:t>Identités, comportements…</a:t>
                      </a:r>
                      <a:endParaRPr lang="fr-FR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Connecteur droit avec flèche 5"/>
          <p:cNvCxnSpPr/>
          <p:nvPr/>
        </p:nvCxnSpPr>
        <p:spPr>
          <a:xfrm rot="5400000">
            <a:off x="-71438" y="4040188"/>
            <a:ext cx="2087563" cy="1588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rot="5400000">
            <a:off x="3167856" y="2959894"/>
            <a:ext cx="504825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5400000">
            <a:off x="3167856" y="4112419"/>
            <a:ext cx="504825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5400000">
            <a:off x="3168650" y="5264150"/>
            <a:ext cx="503238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5400000">
            <a:off x="6842125" y="5264150"/>
            <a:ext cx="503238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5400000">
            <a:off x="6841331" y="4112419"/>
            <a:ext cx="504825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5400000">
            <a:off x="6841331" y="2959894"/>
            <a:ext cx="504825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35150" y="333375"/>
            <a:ext cx="5832475" cy="722313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fr-FR" sz="36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Stratégies interculturelles</a:t>
            </a:r>
            <a:endParaRPr lang="fr-FR" sz="3600" b="1" cap="sm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6628" name="Picture 4" descr="http://ufdg2010.org/new/images/stories/isla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700213"/>
            <a:ext cx="792162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http://t2.gstatic.com/images?q=tbn:ANd9GcSKbn6xbRoX92ftE9sFb0406jbadiSCZEBWaR48c2oB4wL-55v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2781300"/>
            <a:ext cx="7207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http://2.bp.blogspot.com/_psL46qtPStQ/TAYfezMmPGI/AAAAAAAAACw/Gntda0Fvw1c/s1600/paspa-ra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50" y="2276475"/>
            <a:ext cx="622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http://www.agadir-maroc.com/flagmaroc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1412875"/>
            <a:ext cx="8429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4" descr="http://football.suisse-blog.ch/wp-content/uploads/turquie-drapea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9925" y="3141663"/>
            <a:ext cx="7572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6" descr="http://referentiel.nouvelobs.com/atlaseco/drapeaux/Albanie_drapeau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325" y="2492375"/>
            <a:ext cx="8636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Picture 20" descr="http://lh3.ggpht.com/_zkR9PlaOsuk/TSLi52zZstI/AAAAAAAAByc/D-aUx2AD_bQ/Drapeau-RDC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9925" y="1916113"/>
            <a:ext cx="8397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6136" y="4077072"/>
            <a:ext cx="1872208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251520" y="1340768"/>
            <a:ext cx="48965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fr-FR" sz="2400" b="1" dirty="0" smtClean="0">
                <a:solidFill>
                  <a:srgbClr val="C00000"/>
                </a:solidFill>
                <a:latin typeface="Comic Sans MS" pitchFamily="66" charset="0"/>
              </a:rPr>
              <a:t>Faire connaître et reconnaître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sz="2000" dirty="0" smtClean="0">
                <a:latin typeface="Comic Sans MS" pitchFamily="66" charset="0"/>
              </a:rPr>
              <a:t>Inviter les cultures dans les cours : </a:t>
            </a:r>
          </a:p>
          <a:p>
            <a:pPr lvl="1">
              <a:defRPr/>
            </a:pPr>
            <a:r>
              <a:rPr lang="fr-FR" dirty="0" smtClean="0">
                <a:latin typeface="Comic Sans MS" pitchFamily="66" charset="0"/>
              </a:rPr>
              <a:t>cours de religion</a:t>
            </a:r>
          </a:p>
          <a:p>
            <a:pPr lvl="1">
              <a:defRPr/>
            </a:pPr>
            <a:r>
              <a:rPr lang="fr-FR" dirty="0" smtClean="0">
                <a:latin typeface="Comic Sans MS" pitchFamily="66" charset="0"/>
              </a:rPr>
              <a:t>Autres cours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sz="2000" dirty="0" smtClean="0">
                <a:latin typeface="Comic Sans MS" pitchFamily="66" charset="0"/>
              </a:rPr>
              <a:t>Inviter les cultures dans l’école :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dirty="0" smtClean="0">
                <a:latin typeface="Comic Sans MS" pitchFamily="66" charset="0"/>
              </a:rPr>
              <a:t>Evénements culturels et religieux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dirty="0" smtClean="0">
                <a:latin typeface="Comic Sans MS" pitchFamily="66" charset="0"/>
              </a:rPr>
              <a:t>Langue et culture d’origine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sz="2000" dirty="0" smtClean="0">
                <a:latin typeface="Comic Sans MS" pitchFamily="66" charset="0"/>
              </a:rPr>
              <a:t>Positionner culturellement l’école</a:t>
            </a:r>
          </a:p>
          <a:p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-144016" y="4461500"/>
            <a:ext cx="56521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457200" eaLnBrk="1" hangingPunct="1">
              <a:buFont typeface="+mj-lt"/>
              <a:buAutoNum type="arabicPeriod" startAt="2"/>
              <a:defRPr/>
            </a:pPr>
            <a:r>
              <a:rPr lang="fr-FR" sz="2400" b="1" dirty="0">
                <a:solidFill>
                  <a:srgbClr val="C00000"/>
                </a:solidFill>
                <a:latin typeface="Comic Sans MS" pitchFamily="66" charset="0"/>
              </a:rPr>
              <a:t>Construire une culture commune</a:t>
            </a:r>
          </a:p>
          <a:p>
            <a:pPr marL="800100" lvl="1" eaLnBrk="1" hangingPunct="1">
              <a:buFont typeface="Wingdings" pitchFamily="2" charset="2"/>
              <a:buChar char="Ø"/>
              <a:defRPr/>
            </a:pPr>
            <a:r>
              <a:rPr lang="fr-FR" sz="2000" dirty="0" smtClean="0">
                <a:latin typeface="Comic Sans MS" pitchFamily="66" charset="0"/>
              </a:rPr>
              <a:t>Activités, espace-temps et rituels</a:t>
            </a:r>
          </a:p>
          <a:p>
            <a:pPr marL="800100" lvl="1" eaLnBrk="1" hangingPunct="1">
              <a:buFont typeface="Wingdings" pitchFamily="2" charset="2"/>
              <a:buChar char="Ø"/>
              <a:defRPr/>
            </a:pPr>
            <a:r>
              <a:rPr lang="fr-FR" sz="2000" dirty="0" smtClean="0">
                <a:latin typeface="Comic Sans MS" pitchFamily="66" charset="0"/>
              </a:rPr>
              <a:t>Culture d’école et culture du respect</a:t>
            </a:r>
          </a:p>
          <a:p>
            <a:pPr marL="800100" lvl="1" eaLnBrk="1" hangingPunct="1">
              <a:buFont typeface="Wingdings" pitchFamily="2" charset="2"/>
              <a:buChar char="Ø"/>
              <a:defRPr/>
            </a:pPr>
            <a:r>
              <a:rPr lang="fr-FR" sz="2000" dirty="0" smtClean="0">
                <a:latin typeface="Comic Sans MS" pitchFamily="66" charset="0"/>
              </a:rPr>
              <a:t>Education à la citoyenneté</a:t>
            </a:r>
            <a:endParaRPr lang="fr-FR" sz="2000" dirty="0">
              <a:latin typeface="Comic Sans MS" pitchFamily="66" charset="0"/>
            </a:endParaRPr>
          </a:p>
          <a:p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251520" y="6525344"/>
            <a:ext cx="1296144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691680" y="637203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Le projet de l’école citoyenne</a:t>
            </a:r>
            <a:endParaRPr lang="fr-FR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661</TotalTime>
  <Words>952</Words>
  <Application>Microsoft Office PowerPoint</Application>
  <PresentationFormat>On-screen Show (4:3)</PresentationFormat>
  <Paragraphs>341</Paragraphs>
  <Slides>21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Promenade</vt:lpstr>
      <vt:lpstr>Acrobat Document</vt:lpstr>
      <vt:lpstr>Respect, citoyenneté et interculturalité à l’école :  1re partie : L’école face aux défis de société </vt:lpstr>
      <vt:lpstr>l’Institut de la Sainte-Famille d’Helmet</vt:lpstr>
      <vt:lpstr>Quelques précisions  avant de commencer</vt:lpstr>
      <vt:lpstr>Slide 4</vt:lpstr>
      <vt:lpstr>Slide 5</vt:lpstr>
      <vt:lpstr>La multiculturalité à l’école : deux précisions liminaires</vt:lpstr>
      <vt:lpstr>  De l’identité des allochtones  </vt:lpstr>
      <vt:lpstr>Deux modèles civilisationnels</vt:lpstr>
      <vt:lpstr>Slide 9</vt:lpstr>
      <vt:lpstr>Respect, citoyenneté et interculturalité à l’école : </vt:lpstr>
      <vt:lpstr>Slide 11</vt:lpstr>
      <vt:lpstr>Slide 12</vt:lpstr>
      <vt:lpstr>Le système des montées de ceinture </vt:lpstr>
      <vt:lpstr>Slide 14</vt:lpstr>
      <vt:lpstr>Slide 15</vt:lpstr>
      <vt:lpstr>Slide 16</vt:lpstr>
      <vt:lpstr>Quelques précisions utiles</vt:lpstr>
      <vt:lpstr>Slide 18</vt:lpstr>
      <vt:lpstr>Slide 19</vt:lpstr>
      <vt:lpstr>C. Difficultés…</vt:lpstr>
      <vt:lpstr>Quelques références utiles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Vvt</dc:creator>
  <cp:lastModifiedBy>DellMini</cp:lastModifiedBy>
  <cp:revision>63</cp:revision>
  <dcterms:created xsi:type="dcterms:W3CDTF">2011-03-17T08:11:19Z</dcterms:created>
  <dcterms:modified xsi:type="dcterms:W3CDTF">2012-05-06T21:12:18Z</dcterms:modified>
</cp:coreProperties>
</file>